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3" r:id="rId4"/>
    <p:sldId id="274" r:id="rId5"/>
    <p:sldId id="291" r:id="rId6"/>
    <p:sldId id="292" r:id="rId7"/>
    <p:sldId id="290" r:id="rId8"/>
    <p:sldId id="272" r:id="rId9"/>
    <p:sldId id="279" r:id="rId10"/>
    <p:sldId id="278" r:id="rId11"/>
    <p:sldId id="277" r:id="rId12"/>
    <p:sldId id="276" r:id="rId13"/>
    <p:sldId id="293" r:id="rId14"/>
    <p:sldId id="299" r:id="rId15"/>
    <p:sldId id="281" r:id="rId16"/>
    <p:sldId id="300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1C1C1C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86CAD7-14D8-45C1-B87D-D45BB79442FF}" type="datetimeFigureOut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D7653A-1C66-4A39-B3B5-8DA42C16F4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0726-622D-4E0D-8E21-922AAF772517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26D7-0DBE-487C-BD3F-6E65B42040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9DDC-E40C-42AA-9587-E4102BD1BED0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1732-B6E3-4C0C-A2CA-AABDB54295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420F-DCF0-4920-AC8A-38F16326E742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3708-91EB-4416-A267-DAB4A9D5858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959A-4B8D-45E9-A9F2-075C65C8EC43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1585-E632-46B4-926E-7D594C4F7EB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ED05-3437-483F-9EC5-42272E3A038C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0633-CBF6-4F61-A2FA-8825BCF9A8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5C39-8A57-43AE-9D6A-A06DD621A29F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D72B-990D-412E-B1B6-07D345DD46D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AE4F5-ADFB-4904-A467-6079507471B9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BC6A-4858-41F9-823E-FFEECA5A4A8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A4B8-483C-4F35-9D97-8AD4F29E0A51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5FB1B-35E8-4509-8670-C49CB273849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3962-2C4F-4C19-BEC5-3A853E3D0A60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F5FD-9C3B-44BD-84A4-DD9B1BA1792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36C6-12C5-41AA-9502-A66C15EF9696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A9077-BE56-47D4-93D7-B75F5A62C9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AE239-3513-4B17-9C4A-19A6FABA5843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A886-8000-404C-8CA9-AB6528CA07B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CAF8F6-E1EC-4EFE-8A70-E21DC5235035}" type="datetime1">
              <a:rPr lang="bg-BG"/>
              <a:pPr>
                <a:defRPr/>
              </a:pPr>
              <a:t>30.11.2016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C880B8-0684-4F48-99B0-8390EC8303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-plus.ro/erasmus-plus-distance-calculator-budget/" TargetMode="External"/><Relationship Id="rId2" Type="http://schemas.openxmlformats.org/officeDocument/2006/relationships/hyperlink" Target="http://ec.europa.eu/programmes/erasmus-plus/tools/distance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ldweb.tu-sofia.bg/Erasmus/Erasmus/obshta-informacia/Countries%20in%20Erasmus+%20program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ec.europa.eu/programmes/erasmus-plus/documents/erasmus-plus-programme-guide_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ec.europa.eu/programmes/erasmus-plus/sites/erasmusplus/files/files/resources/erasmus-plus-programme-guide_en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search/participants/portal/desktop/en/organisations/register_sec.html" TargetMode="External"/><Relationship Id="rId2" Type="http://schemas.openxmlformats.org/officeDocument/2006/relationships/hyperlink" Target="http://oldweb.tu-sofia.bg/Erasmu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t_tashev@tu-sofia.b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476375" y="2276475"/>
            <a:ext cx="5976938" cy="1470025"/>
          </a:xfrm>
          <a:solidFill>
            <a:schemeClr val="bg1">
              <a:alpha val="20000"/>
            </a:schemeClr>
          </a:solidFill>
        </p:spPr>
        <p:txBody>
          <a:bodyPr/>
          <a:lstStyle/>
          <a:p>
            <a:pPr eaLnBrk="1" hangingPunct="1"/>
            <a:r>
              <a:rPr lang="bg-BG" smtClean="0"/>
              <a:t>ПРОГРАМА „ЕРАЗЪМ +”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476375" y="4437063"/>
            <a:ext cx="6400800" cy="1584325"/>
          </a:xfrm>
          <a:solidFill>
            <a:schemeClr val="bg1">
              <a:alpha val="2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400" b="1" smtClean="0">
                <a:solidFill>
                  <a:schemeClr val="tx1"/>
                </a:solidFill>
              </a:rPr>
              <a:t>ИНФОРМАЦИОНЕН ДЕН В ТУ – СОФИЯ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b="1" smtClean="0">
                <a:solidFill>
                  <a:schemeClr val="tx1"/>
                </a:solidFill>
              </a:rPr>
              <a:t>КРЕДИТНА МОБИЛНОСТ,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b="1" smtClean="0">
                <a:solidFill>
                  <a:schemeClr val="tx1"/>
                </a:solidFill>
              </a:rPr>
              <a:t>ПРОЕКТИ ЗА МОБЛНОСТИ С ПАРТНЬОРСКИ ДЪРЖАВИ КД (107),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b="1" smtClean="0">
                <a:solidFill>
                  <a:schemeClr val="tx1"/>
                </a:solidFill>
              </a:rPr>
              <a:t>НОЕМВРИ 2016 Г.</a:t>
            </a: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188913"/>
            <a:ext cx="2600325" cy="862012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6"/>
          <p:cNvSpPr>
            <a:spLocks noGrp="1"/>
          </p:cNvSpPr>
          <p:nvPr>
            <p:ph type="title"/>
          </p:nvPr>
        </p:nvSpPr>
        <p:spPr>
          <a:xfrm>
            <a:off x="611188" y="1268413"/>
            <a:ext cx="8094662" cy="431800"/>
          </a:xfrm>
        </p:spPr>
        <p:txBody>
          <a:bodyPr/>
          <a:lstStyle/>
          <a:p>
            <a:pPr eaLnBrk="1" hangingPunct="1"/>
            <a:r>
              <a:rPr lang="bg-BG" sz="2000" b="1" smtClean="0"/>
              <a:t>ДОПУСТИМИ ДЕЙНОСТИ</a:t>
            </a:r>
          </a:p>
        </p:txBody>
      </p:sp>
      <p:sp>
        <p:nvSpPr>
          <p:cNvPr id="23554" name="Content Placeholder 7"/>
          <p:cNvSpPr>
            <a:spLocks noGrp="1"/>
          </p:cNvSpPr>
          <p:nvPr>
            <p:ph idx="1"/>
          </p:nvPr>
        </p:nvSpPr>
        <p:spPr>
          <a:xfrm>
            <a:off x="611188" y="1773238"/>
            <a:ext cx="8353425" cy="4968875"/>
          </a:xfrm>
        </p:spPr>
        <p:txBody>
          <a:bodyPr/>
          <a:lstStyle/>
          <a:p>
            <a:pPr eaLnBrk="1" hangingPunct="1"/>
            <a:r>
              <a:rPr lang="bg-BG" sz="1800" b="1" smtClean="0"/>
              <a:t>Студентска мобилност </a:t>
            </a:r>
            <a:r>
              <a:rPr lang="en-US" sz="1800" b="1" smtClean="0"/>
              <a:t>(SM)</a:t>
            </a:r>
            <a:endParaRPr lang="bg-BG" sz="1800" b="1" smtClean="0"/>
          </a:p>
          <a:p>
            <a:pPr eaLnBrk="1" hangingPunct="1"/>
            <a:r>
              <a:rPr lang="bg-BG" sz="1800" b="1" smtClean="0"/>
              <a:t>а/ Студентска мобилност за обучение </a:t>
            </a:r>
            <a:r>
              <a:rPr lang="bg-BG" sz="1800" smtClean="0"/>
              <a:t>= период на обучение в чужбина в партньорска висша учебна  институция (ВУИ)</a:t>
            </a:r>
            <a:endParaRPr lang="bg-BG" sz="1800" b="1" smtClean="0"/>
          </a:p>
          <a:p>
            <a:pPr eaLnBrk="1" hangingPunct="1"/>
            <a:r>
              <a:rPr lang="bg-BG" sz="1800" b="1" smtClean="0"/>
              <a:t>б/ Практика (Работа с цел обучение) в чужбина =</a:t>
            </a:r>
            <a:r>
              <a:rPr lang="bg-BG" sz="1800" smtClean="0"/>
              <a:t>период</a:t>
            </a:r>
            <a:r>
              <a:rPr lang="bg-BG" sz="1800" b="1" smtClean="0"/>
              <a:t> </a:t>
            </a:r>
            <a:r>
              <a:rPr lang="bg-BG" sz="1800" smtClean="0"/>
              <a:t>в предприятие или на друго подходящо работно място(без курсове на обучение)</a:t>
            </a:r>
            <a:r>
              <a:rPr lang="en-US" sz="1800" smtClean="0"/>
              <a:t>, </a:t>
            </a:r>
            <a:r>
              <a:rPr lang="bg-BG" sz="1800" b="1" smtClean="0"/>
              <a:t>след 2017?</a:t>
            </a:r>
          </a:p>
          <a:p>
            <a:pPr eaLnBrk="1" hangingPunct="1"/>
            <a:r>
              <a:rPr lang="bg-BG" sz="1800" b="1" smtClean="0"/>
              <a:t>Мобилност на персонала </a:t>
            </a:r>
            <a:r>
              <a:rPr lang="en-US" sz="1800" b="1" smtClean="0"/>
              <a:t>(TS, ST)</a:t>
            </a:r>
            <a:endParaRPr lang="bg-BG" sz="1800" b="1" smtClean="0"/>
          </a:p>
          <a:p>
            <a:pPr eaLnBrk="1" hangingPunct="1"/>
            <a:r>
              <a:rPr lang="bg-BG" sz="1800" b="1" smtClean="0"/>
              <a:t>в/ Преподавателска мобилност</a:t>
            </a:r>
            <a:r>
              <a:rPr lang="en-US" sz="1800" b="1" smtClean="0"/>
              <a:t> (TS) </a:t>
            </a:r>
            <a:r>
              <a:rPr lang="bg-BG" sz="1800" b="1" smtClean="0"/>
              <a:t>=</a:t>
            </a:r>
            <a:r>
              <a:rPr lang="en-US" sz="1800" b="1" smtClean="0"/>
              <a:t> </a:t>
            </a:r>
            <a:r>
              <a:rPr lang="bg-BG" sz="1800" smtClean="0"/>
              <a:t>преподаватели от висши образователни институции преподават в партньорски ВУИ в чужбина. Преподаването може да се</a:t>
            </a:r>
            <a:r>
              <a:rPr lang="en-US" sz="1800" smtClean="0"/>
              <a:t> </a:t>
            </a:r>
            <a:r>
              <a:rPr lang="bg-BG" sz="1800" smtClean="0"/>
              <a:t>отнася до всяка до всяка тематична област/ академична дисциплина включена  в двустраното Еразъм споразумение.</a:t>
            </a:r>
            <a:endParaRPr lang="bg-BG" sz="1800" b="1" smtClean="0"/>
          </a:p>
          <a:p>
            <a:pPr eaLnBrk="1" hangingPunct="1"/>
            <a:r>
              <a:rPr lang="bg-BG" sz="1800" b="1" smtClean="0"/>
              <a:t>г/ Мобилност за обучение на персонала </a:t>
            </a:r>
            <a:r>
              <a:rPr lang="en-US" sz="1800" b="1" smtClean="0"/>
              <a:t>(ST) </a:t>
            </a:r>
            <a:r>
              <a:rPr lang="bg-BG" sz="1800" b="1" smtClean="0"/>
              <a:t>= </a:t>
            </a:r>
            <a:r>
              <a:rPr lang="bg-BG" sz="1800" smtClean="0"/>
              <a:t>дейности за обучение в чужбина (с изключение на  конференции) и обмяна на опит на работното място /периоди на наблюдение /обучение в партньорска висша учебна институция или друга подходяща организация в чужбина.</a:t>
            </a:r>
          </a:p>
          <a:p>
            <a:pPr eaLnBrk="1" hangingPunct="1"/>
            <a:r>
              <a:rPr lang="bg-BG" sz="1800" smtClean="0"/>
              <a:t>Периодът в чужбина може да комбинира преподавателска и обучителна дейност.</a:t>
            </a:r>
            <a:r>
              <a:rPr lang="bg-BG" sz="2000" smtClean="0"/>
              <a:t> 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6"/>
          <p:cNvSpPr>
            <a:spLocks noGrp="1"/>
          </p:cNvSpPr>
          <p:nvPr>
            <p:ph type="title"/>
          </p:nvPr>
        </p:nvSpPr>
        <p:spPr>
          <a:xfrm>
            <a:off x="755650" y="1341438"/>
            <a:ext cx="7920038" cy="574675"/>
          </a:xfrm>
        </p:spPr>
        <p:txBody>
          <a:bodyPr/>
          <a:lstStyle/>
          <a:p>
            <a:pPr eaLnBrk="1" hangingPunct="1"/>
            <a:r>
              <a:rPr lang="bg-BG" sz="4000" b="1" smtClean="0"/>
              <a:t> </a:t>
            </a:r>
            <a:r>
              <a:rPr lang="bg-BG" sz="2000" b="1" smtClean="0"/>
              <a:t>ИНДИВИДУАЛНО УЧАСТИЕ</a:t>
            </a:r>
            <a:r>
              <a:rPr lang="en-US" sz="2000" b="1" smtClean="0"/>
              <a:t> </a:t>
            </a:r>
            <a:r>
              <a:rPr lang="bg-BG" sz="2000" b="1" smtClean="0"/>
              <a:t>ПО ВИДОВЕ МОБИЛНОСТИ</a:t>
            </a:r>
            <a:r>
              <a:rPr lang="en-US" sz="2000" b="1" smtClean="0"/>
              <a:t> </a:t>
            </a:r>
            <a:r>
              <a:rPr lang="bg-BG" sz="4000" smtClean="0"/>
              <a:t> </a:t>
            </a:r>
            <a:r>
              <a:rPr lang="bg-BG" sz="2400" smtClean="0"/>
              <a:t>(1)</a:t>
            </a:r>
          </a:p>
        </p:txBody>
      </p:sp>
      <p:sp>
        <p:nvSpPr>
          <p:cNvPr id="24578" name="Content Placeholder 7"/>
          <p:cNvSpPr>
            <a:spLocks noGrp="1"/>
          </p:cNvSpPr>
          <p:nvPr>
            <p:ph idx="1"/>
          </p:nvPr>
        </p:nvSpPr>
        <p:spPr>
          <a:xfrm>
            <a:off x="611188" y="1916113"/>
            <a:ext cx="8424862" cy="4608512"/>
          </a:xfrm>
        </p:spPr>
        <p:txBody>
          <a:bodyPr/>
          <a:lstStyle/>
          <a:p>
            <a:pPr eaLnBrk="1" hangingPunct="1"/>
            <a:r>
              <a:rPr lang="bg-BG" sz="2000" b="1" smtClean="0"/>
              <a:t>СТУДЕНТСКА МОБИЛНОСТ</a:t>
            </a:r>
            <a:r>
              <a:rPr lang="en-US" sz="2000" b="1" smtClean="0"/>
              <a:t>(SM);</a:t>
            </a:r>
            <a:r>
              <a:rPr lang="bg-BG" sz="2000" b="1" smtClean="0"/>
              <a:t> Студенти:</a:t>
            </a:r>
          </a:p>
          <a:p>
            <a:pPr eaLnBrk="1" hangingPunct="1"/>
            <a:r>
              <a:rPr lang="bg-BG" sz="2000" b="1" smtClean="0"/>
              <a:t>1. Подборът на кандидатите става в университета, в който се обучават.</a:t>
            </a:r>
          </a:p>
          <a:p>
            <a:pPr eaLnBrk="1" hangingPunct="1"/>
            <a:r>
              <a:rPr lang="bg-BG" sz="2000" b="1" smtClean="0"/>
              <a:t>2</a:t>
            </a:r>
            <a:r>
              <a:rPr lang="en-US" sz="2000" b="1" smtClean="0"/>
              <a:t>. </a:t>
            </a:r>
            <a:r>
              <a:rPr lang="bg-BG" sz="2000" b="1" smtClean="0"/>
              <a:t>Във всеки образователен цикъл </a:t>
            </a:r>
            <a:r>
              <a:rPr lang="ru-RU" sz="2000" b="1" smtClean="0"/>
              <a:t>(</a:t>
            </a:r>
            <a:r>
              <a:rPr lang="en-US" sz="2000" b="1" smtClean="0"/>
              <a:t>PB</a:t>
            </a:r>
            <a:r>
              <a:rPr lang="ru-RU" sz="2000" b="1" smtClean="0"/>
              <a:t>, </a:t>
            </a:r>
            <a:r>
              <a:rPr lang="en-US" sz="2000" b="1" smtClean="0"/>
              <a:t>B</a:t>
            </a:r>
            <a:r>
              <a:rPr lang="ru-RU" sz="2000" b="1" smtClean="0"/>
              <a:t>, </a:t>
            </a:r>
            <a:r>
              <a:rPr lang="en-US" sz="2000" b="1" smtClean="0"/>
              <a:t>M</a:t>
            </a:r>
            <a:r>
              <a:rPr lang="ru-RU" sz="2000" b="1" smtClean="0"/>
              <a:t>, </a:t>
            </a:r>
            <a:r>
              <a:rPr lang="en-US" sz="2000" b="1" smtClean="0"/>
              <a:t>Ph</a:t>
            </a:r>
            <a:r>
              <a:rPr lang="ru-RU" sz="2000" b="1" smtClean="0"/>
              <a:t>.</a:t>
            </a:r>
            <a:r>
              <a:rPr lang="en-US" sz="2000" b="1" smtClean="0"/>
              <a:t>D</a:t>
            </a:r>
            <a:r>
              <a:rPr lang="ru-RU" sz="2000" b="1" smtClean="0"/>
              <a:t>.) </a:t>
            </a:r>
            <a:r>
              <a:rPr lang="bg-BG" sz="2000" b="1" smtClean="0"/>
              <a:t>студентите имат право на неколкократно участие в дейностите </a:t>
            </a:r>
            <a:r>
              <a:rPr lang="ru-RU" sz="2000" b="1" smtClean="0"/>
              <a:t>на</a:t>
            </a:r>
            <a:r>
              <a:rPr lang="bg-BG" sz="2000" b="1" smtClean="0"/>
              <a:t> програма „Еразъм+”: </a:t>
            </a:r>
            <a:r>
              <a:rPr lang="en-US" sz="2000" b="1" smtClean="0"/>
              <a:t>SM</a:t>
            </a:r>
            <a:r>
              <a:rPr lang="bg-BG" sz="2000" b="1" smtClean="0"/>
              <a:t> (от 3 до 12 месеца )</a:t>
            </a:r>
            <a:r>
              <a:rPr lang="ru-RU" sz="2000" b="1" smtClean="0"/>
              <a:t>, </a:t>
            </a:r>
            <a:r>
              <a:rPr lang="en-US" sz="2000" b="1" smtClean="0"/>
              <a:t>SP</a:t>
            </a:r>
            <a:r>
              <a:rPr lang="bg-BG" sz="2000" b="1" smtClean="0"/>
              <a:t> – ако е приложимо (от 2 до 12 месеца</a:t>
            </a:r>
            <a:r>
              <a:rPr lang="ru-RU" sz="2000" b="1" smtClean="0"/>
              <a:t>)</a:t>
            </a:r>
            <a:r>
              <a:rPr lang="bg-BG" sz="2000" b="1" smtClean="0"/>
              <a:t>. Посоченият максимален срок</a:t>
            </a:r>
            <a:r>
              <a:rPr lang="bg-BG" b="1" smtClean="0"/>
              <a:t> </a:t>
            </a:r>
            <a:r>
              <a:rPr lang="bg-BG" sz="2000" b="1" smtClean="0"/>
              <a:t>на мобилност може да съдържа както </a:t>
            </a:r>
            <a:r>
              <a:rPr lang="ru-RU" sz="2000" b="1" smtClean="0"/>
              <a:t>периоди на мобилност по секторна програма </a:t>
            </a:r>
            <a:r>
              <a:rPr lang="bg-BG" sz="2000" b="1" smtClean="0"/>
              <a:t>„Еразъм”</a:t>
            </a:r>
            <a:r>
              <a:rPr lang="ru-RU" sz="2000" b="1" smtClean="0"/>
              <a:t> (</a:t>
            </a:r>
            <a:r>
              <a:rPr lang="en-US" sz="2000" b="1" smtClean="0"/>
              <a:t>LLP Erasmus</a:t>
            </a:r>
            <a:r>
              <a:rPr lang="ru-RU" sz="2000" b="1" smtClean="0"/>
              <a:t>), така и периоди от </a:t>
            </a:r>
            <a:r>
              <a:rPr lang="bg-BG" sz="2000" b="1" smtClean="0"/>
              <a:t>програма </a:t>
            </a:r>
            <a:r>
              <a:rPr lang="ru-RU" sz="2000" b="1" smtClean="0"/>
              <a:t> </a:t>
            </a:r>
            <a:r>
              <a:rPr lang="bg-BG" sz="2000" b="1" smtClean="0"/>
              <a:t>„Еразъм+”, независимо от броя и вида на мобилностите и приемащите институции.</a:t>
            </a:r>
          </a:p>
          <a:p>
            <a:pPr eaLnBrk="1" hangingPunct="1"/>
            <a:r>
              <a:rPr lang="bg-BG" sz="2000" b="1" smtClean="0"/>
              <a:t>3</a:t>
            </a:r>
            <a:r>
              <a:rPr lang="en-US" sz="2000" b="1" smtClean="0"/>
              <a:t>. </a:t>
            </a:r>
            <a:r>
              <a:rPr lang="bg-BG" sz="2000" b="1" smtClean="0"/>
              <a:t>Общият срок на горепосочените мобилности за всеки образователен цикъл не трябва да надвишава 12 месеца.</a:t>
            </a:r>
          </a:p>
          <a:p>
            <a:pPr eaLnBrk="1" hangingPunct="1"/>
            <a:r>
              <a:rPr lang="bg-BG" sz="2000" b="1" smtClean="0"/>
              <a:t>4</a:t>
            </a:r>
            <a:r>
              <a:rPr lang="en-US" sz="2000" b="1" smtClean="0"/>
              <a:t>. </a:t>
            </a:r>
            <a:r>
              <a:rPr lang="bg-BG" sz="2000" b="1" smtClean="0"/>
              <a:t>Конкретният период на мобилност се регламентира от финансовия договор между</a:t>
            </a:r>
            <a:r>
              <a:rPr lang="en-US" sz="2000" b="1" smtClean="0"/>
              <a:t> </a:t>
            </a:r>
            <a:r>
              <a:rPr lang="bg-BG" sz="2000" b="1" smtClean="0"/>
              <a:t>ТУ - СОФИЯ</a:t>
            </a:r>
            <a:r>
              <a:rPr lang="en-US" sz="2000" b="1" smtClean="0"/>
              <a:t> </a:t>
            </a:r>
            <a:r>
              <a:rPr lang="bg-BG" sz="2000" b="1" smtClean="0"/>
              <a:t>и ЦРЧР).</a:t>
            </a: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/>
          <p:cNvSpPr>
            <a:spLocks noGrp="1"/>
          </p:cNvSpPr>
          <p:nvPr>
            <p:ph type="title"/>
          </p:nvPr>
        </p:nvSpPr>
        <p:spPr>
          <a:xfrm>
            <a:off x="611188" y="1196975"/>
            <a:ext cx="8208962" cy="287338"/>
          </a:xfrm>
        </p:spPr>
        <p:txBody>
          <a:bodyPr/>
          <a:lstStyle/>
          <a:p>
            <a:pPr eaLnBrk="1" hangingPunct="1"/>
            <a:r>
              <a:rPr lang="bg-BG" sz="2000" b="1" smtClean="0"/>
              <a:t>ИНДИВИДУАЛНО УЧАСТИЕ</a:t>
            </a:r>
            <a:r>
              <a:rPr lang="en-US" sz="2000" b="1" smtClean="0"/>
              <a:t> </a:t>
            </a:r>
            <a:r>
              <a:rPr lang="bg-BG" sz="2000" b="1" smtClean="0"/>
              <a:t>ПО ВИДОВЕ МОБИЛНОСТИ</a:t>
            </a:r>
            <a:r>
              <a:rPr lang="bg-BG" sz="4000" smtClean="0"/>
              <a:t> </a:t>
            </a:r>
            <a:r>
              <a:rPr lang="bg-BG" sz="2400" smtClean="0"/>
              <a:t>(2)</a:t>
            </a:r>
          </a:p>
        </p:txBody>
      </p:sp>
      <p:sp>
        <p:nvSpPr>
          <p:cNvPr id="25602" name="Content Placeholder 7"/>
          <p:cNvSpPr>
            <a:spLocks noGrp="1"/>
          </p:cNvSpPr>
          <p:nvPr>
            <p:ph idx="1"/>
          </p:nvPr>
        </p:nvSpPr>
        <p:spPr>
          <a:xfrm>
            <a:off x="611188" y="1628775"/>
            <a:ext cx="8532812" cy="5229225"/>
          </a:xfrm>
        </p:spPr>
        <p:txBody>
          <a:bodyPr/>
          <a:lstStyle/>
          <a:p>
            <a:pPr eaLnBrk="1" hangingPunct="1"/>
            <a:r>
              <a:rPr lang="bg-BG" sz="1800" b="1" smtClean="0"/>
              <a:t>ПРЕПОДАВАТЕЛСКА МОБИЛНОСТ</a:t>
            </a:r>
            <a:r>
              <a:rPr lang="en-US" sz="1800" b="1" smtClean="0"/>
              <a:t>(TS,ST)</a:t>
            </a:r>
            <a:r>
              <a:rPr lang="bg-BG" sz="2000" b="1" smtClean="0"/>
              <a:t> </a:t>
            </a:r>
            <a:r>
              <a:rPr lang="bg-BG" sz="1800" b="1" smtClean="0"/>
              <a:t>(Преподаватели/ Непрепод</a:t>
            </a:r>
            <a:r>
              <a:rPr lang="en-US" sz="1800" b="1" smtClean="0"/>
              <a:t>.</a:t>
            </a:r>
            <a:r>
              <a:rPr lang="bg-BG" sz="1800" b="1" smtClean="0"/>
              <a:t> състав):</a:t>
            </a:r>
            <a:endParaRPr lang="bg-BG" sz="1800" smtClean="0"/>
          </a:p>
          <a:p>
            <a:pPr eaLnBrk="1" hangingPunct="1"/>
            <a:r>
              <a:rPr lang="bg-BG" sz="2000" smtClean="0"/>
              <a:t>1. Подборът на кандидатите става в университета, в който работят.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2. В рамките на една учебната година преподавателят/ работникът има право на участия по програма</a:t>
            </a:r>
            <a:r>
              <a:rPr lang="ru-RU" sz="2000" smtClean="0"/>
              <a:t> </a:t>
            </a:r>
            <a:r>
              <a:rPr lang="bg-BG" sz="2000" smtClean="0"/>
              <a:t>„Еразъм съобразно отговорностите по изпълнение на финансовия договор с ЦРЧР, независимо от неговата научна степен и длъжност: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Преподавателски състав  – в мобилност на персонала с цел преподаване </a:t>
            </a:r>
            <a:r>
              <a:rPr lang="ru-RU" sz="2000" smtClean="0"/>
              <a:t>(</a:t>
            </a:r>
            <a:r>
              <a:rPr lang="en-US" sz="2000" smtClean="0"/>
              <a:t>TS</a:t>
            </a:r>
            <a:r>
              <a:rPr lang="bg-BG" sz="2000" smtClean="0"/>
              <a:t>)</a:t>
            </a:r>
            <a:r>
              <a:rPr lang="ru-RU" sz="2000" smtClean="0"/>
              <a:t> </a:t>
            </a:r>
            <a:r>
              <a:rPr lang="bg-BG" sz="2000" smtClean="0"/>
              <a:t>или с цел обучение (</a:t>
            </a:r>
            <a:r>
              <a:rPr lang="en-US" sz="2000" smtClean="0"/>
              <a:t>ST</a:t>
            </a:r>
            <a:r>
              <a:rPr lang="bg-BG" sz="200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Непреподавателски състав  – само в мобилност на персонала с цел обучение (</a:t>
            </a:r>
            <a:r>
              <a:rPr lang="en-US" sz="2000" smtClean="0"/>
              <a:t>ST</a:t>
            </a:r>
            <a:r>
              <a:rPr lang="bg-BG" sz="2000" smtClean="0"/>
              <a:t>);</a:t>
            </a:r>
          </a:p>
          <a:p>
            <a:pPr eaLnBrk="1" hangingPunct="1"/>
            <a:r>
              <a:rPr lang="bg-BG" sz="2000" smtClean="0"/>
              <a:t>3. Продължителността на мобилността на персонала с цел преподаване/ обучение е от 5 дни до 2 месеца (без дните за пътуване) е минимум 8 часа преподаване седмично. Срокът на обучение на персонала се определя от приемащата институция.</a:t>
            </a:r>
          </a:p>
          <a:p>
            <a:pPr eaLnBrk="1" hangingPunct="1"/>
            <a:r>
              <a:rPr lang="bg-BG" sz="2000" smtClean="0"/>
              <a:t>4</a:t>
            </a:r>
            <a:r>
              <a:rPr lang="en-US" sz="2000" smtClean="0"/>
              <a:t>. </a:t>
            </a:r>
            <a:r>
              <a:rPr lang="bg-BG" sz="2000" smtClean="0"/>
              <a:t>Конкретният период на мобилност се регламентира от финансовия договор между</a:t>
            </a:r>
            <a:r>
              <a:rPr lang="en-US" sz="2000" smtClean="0"/>
              <a:t> </a:t>
            </a:r>
            <a:r>
              <a:rPr lang="bg-BG" sz="2000" smtClean="0"/>
              <a:t>между</a:t>
            </a:r>
            <a:r>
              <a:rPr lang="en-US" sz="2000" smtClean="0"/>
              <a:t> </a:t>
            </a:r>
            <a:r>
              <a:rPr lang="bg-BG" sz="2000" smtClean="0"/>
              <a:t>ТУ - СОФИЯ</a:t>
            </a:r>
            <a:r>
              <a:rPr lang="en-US" sz="2000" smtClean="0"/>
              <a:t> </a:t>
            </a:r>
            <a:r>
              <a:rPr lang="bg-BG" sz="2000" smtClean="0"/>
              <a:t>и ЦРЧР).</a:t>
            </a:r>
          </a:p>
          <a:p>
            <a:pPr eaLnBrk="1" hangingPunct="1"/>
            <a:endParaRPr lang="bg-BG" smtClean="0"/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6"/>
          <p:cNvSpPr>
            <a:spLocks noGrp="1"/>
          </p:cNvSpPr>
          <p:nvPr>
            <p:ph type="title" idx="4294967295"/>
          </p:nvPr>
        </p:nvSpPr>
        <p:spPr>
          <a:xfrm>
            <a:off x="611188" y="1268413"/>
            <a:ext cx="8094662" cy="288925"/>
          </a:xfrm>
        </p:spPr>
        <p:txBody>
          <a:bodyPr/>
          <a:lstStyle/>
          <a:p>
            <a:pPr eaLnBrk="1" hangingPunct="1"/>
            <a:r>
              <a:rPr lang="bg-BG" sz="2400" b="1" smtClean="0"/>
              <a:t>ПРОЦЕДУРИ ЗА ПОДБОР И КЛАСИРАНЕ НА КАНДИДАТИТЕ</a:t>
            </a:r>
          </a:p>
        </p:txBody>
      </p:sp>
      <p:sp>
        <p:nvSpPr>
          <p:cNvPr id="26626" name="Content Placeholder 7"/>
          <p:cNvSpPr>
            <a:spLocks noGrp="1"/>
          </p:cNvSpPr>
          <p:nvPr>
            <p:ph idx="4294967295"/>
          </p:nvPr>
        </p:nvSpPr>
        <p:spPr>
          <a:xfrm>
            <a:off x="0" y="1628775"/>
            <a:ext cx="8893175" cy="5229225"/>
          </a:xfrm>
        </p:spPr>
        <p:txBody>
          <a:bodyPr/>
          <a:lstStyle/>
          <a:p>
            <a:pPr eaLnBrk="1" hangingPunct="1"/>
            <a:r>
              <a:rPr lang="bg-BG" sz="1800" b="1" smtClean="0"/>
              <a:t>1. Процесът на подбор на кандидатите</a:t>
            </a:r>
            <a:r>
              <a:rPr lang="bg-BG" sz="1800" smtClean="0"/>
              <a:t> </a:t>
            </a:r>
            <a:r>
              <a:rPr lang="bg-BG" sz="1800" b="1" smtClean="0"/>
              <a:t>се организира в изпращащата ВУИ.</a:t>
            </a:r>
            <a:r>
              <a:rPr lang="bg-BG" sz="1800" smtClean="0"/>
              <a:t> </a:t>
            </a:r>
            <a:endParaRPr lang="bg-BG" sz="1800" b="1" smtClean="0"/>
          </a:p>
          <a:p>
            <a:pPr eaLnBrk="1" hangingPunct="1"/>
            <a:r>
              <a:rPr lang="bg-BG" sz="1800" b="1" smtClean="0"/>
              <a:t>2. Изборът на участниците се извършва с конкурс на ниво факултет.</a:t>
            </a:r>
            <a:r>
              <a:rPr lang="bg-BG" sz="2000" smtClean="0"/>
              <a:t> </a:t>
            </a:r>
          </a:p>
          <a:p>
            <a:pPr eaLnBrk="1" hangingPunct="1"/>
            <a:endParaRPr lang="bg-BG" sz="2000" smtClean="0"/>
          </a:p>
          <a:p>
            <a:pPr eaLnBrk="1" hangingPunct="1"/>
            <a:endParaRPr lang="bg-BG" sz="2000" smtClean="0"/>
          </a:p>
          <a:p>
            <a:pPr eaLnBrk="1" hangingPunct="1"/>
            <a:endParaRPr lang="bg-BG" sz="2000" smtClean="0"/>
          </a:p>
          <a:p>
            <a:pPr eaLnBrk="1" hangingPunct="1"/>
            <a:endParaRPr lang="bg-BG" sz="2000" smtClean="0"/>
          </a:p>
          <a:p>
            <a:pPr eaLnBrk="1" hangingPunct="1"/>
            <a:endParaRPr lang="bg-BG" sz="2000" b="1" smtClean="0">
              <a:latin typeface="Arial" charset="0"/>
            </a:endParaRPr>
          </a:p>
          <a:p>
            <a:pPr eaLnBrk="1" hangingPunct="1"/>
            <a:endParaRPr lang="bg-BG" sz="1800" b="1" smtClean="0">
              <a:latin typeface="Arial" charset="0"/>
            </a:endParaRPr>
          </a:p>
          <a:p>
            <a:pPr eaLnBrk="1" hangingPunct="1"/>
            <a:r>
              <a:rPr lang="bg-BG" sz="1800" b="1" smtClean="0"/>
              <a:t>3. За всеки документ от тези етапи има образец. (Списък с документи български и английски език на Еразъм сайта на ТУ – София).</a:t>
            </a:r>
          </a:p>
          <a:p>
            <a:pPr eaLnBrk="1" hangingPunct="1"/>
            <a:r>
              <a:rPr lang="bg-BG" sz="1800" b="1" smtClean="0"/>
              <a:t>4. Решение за участие на кандидата се взема от специална факултетна комисия.</a:t>
            </a:r>
            <a:r>
              <a:rPr lang="bg-BG" sz="1800" smtClean="0"/>
              <a:t> </a:t>
            </a:r>
          </a:p>
          <a:p>
            <a:pPr eaLnBrk="1" hangingPunct="1"/>
            <a:r>
              <a:rPr lang="bg-BG" sz="1800" b="1" smtClean="0"/>
              <a:t>5. Участникът се счита приет за мобилност в чуждестранната институция, само когато има поименно писмено уведомление (покана) от приемащата институция, и ако всички документи, необходими за периода на мобилност в чужбина, са подписани от </a:t>
            </a:r>
            <a:r>
              <a:rPr lang="ru-RU" sz="1800" b="1" smtClean="0"/>
              <a:t>ТУ – София</a:t>
            </a:r>
            <a:r>
              <a:rPr lang="bg-BG" sz="1800" b="1" smtClean="0"/>
              <a:t> и партньорския университет.</a:t>
            </a:r>
          </a:p>
        </p:txBody>
      </p:sp>
      <p:pic>
        <p:nvPicPr>
          <p:cNvPr id="2662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0" name="Group 29"/>
          <p:cNvGrpSpPr>
            <a:grpSpLocks/>
          </p:cNvGrpSpPr>
          <p:nvPr/>
        </p:nvGrpSpPr>
        <p:grpSpPr bwMode="auto">
          <a:xfrm>
            <a:off x="539750" y="2349500"/>
            <a:ext cx="8369300" cy="1611313"/>
            <a:chOff x="340" y="1480"/>
            <a:chExt cx="5272" cy="1015"/>
          </a:xfrm>
        </p:grpSpPr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340" y="1480"/>
              <a:ext cx="527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bg-BG" sz="1400" b="1">
                  <a:latin typeface="Calibri" pitchFamily="34" charset="0"/>
                  <a:ea typeface="Times New Roman" pitchFamily="18" charset="0"/>
                  <a:cs typeface="Arial" charset="0"/>
                </a:rPr>
                <a:t>3 ЕТАПА НА УЧАСТИЕ</a:t>
              </a:r>
              <a:r>
                <a:rPr lang="bg-BG" sz="1400">
                  <a:latin typeface="Calibri" pitchFamily="34" charset="0"/>
                  <a:ea typeface="Times New Roman" pitchFamily="18" charset="0"/>
                  <a:cs typeface="Arial" charset="0"/>
                </a:rPr>
                <a:t> 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40" y="1671"/>
              <a:ext cx="263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Calibri" pitchFamily="34" charset="0"/>
                  <a:ea typeface="Times New Roman" pitchFamily="18" charset="0"/>
                  <a:cs typeface="Arial" charset="0"/>
                </a:rPr>
                <a:t>SM</a:t>
              </a:r>
              <a:endParaRPr lang="en-US" sz="14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2971" y="1671"/>
              <a:ext cx="264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Calibri" pitchFamily="34" charset="0"/>
                  <a:ea typeface="Times New Roman" pitchFamily="18" charset="0"/>
                  <a:cs typeface="Arial" charset="0"/>
                </a:rPr>
                <a:t>TS, ST</a:t>
              </a:r>
              <a:endParaRPr lang="en-US" sz="14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340" y="1862"/>
              <a:ext cx="26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bg-BG" sz="1600" b="1">
                  <a:latin typeface="Calibri" pitchFamily="34" charset="0"/>
                  <a:ea typeface="Times New Roman" pitchFamily="18" charset="0"/>
                  <a:cs typeface="Arial" charset="0"/>
                </a:rPr>
                <a:t>Подбор и класиране</a:t>
              </a:r>
              <a:endParaRPr lang="bg-BG" sz="16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2971" y="1862"/>
              <a:ext cx="264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bg-BG" sz="1600" b="1">
                  <a:latin typeface="Calibri" pitchFamily="34" charset="0"/>
                  <a:ea typeface="Times New Roman" pitchFamily="18" charset="0"/>
                  <a:cs typeface="Arial" charset="0"/>
                </a:rPr>
                <a:t>Подбор и класиране</a:t>
              </a:r>
              <a:endParaRPr lang="bg-BG" sz="16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340" y="2073"/>
              <a:ext cx="26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bg-BG" sz="1600" b="1">
                  <a:latin typeface="Calibri" pitchFamily="34" charset="0"/>
                  <a:ea typeface="Times New Roman" pitchFamily="18" charset="0"/>
                  <a:cs typeface="Arial" charset="0"/>
                </a:rPr>
                <a:t>Заминаване /Провеждане на мобилността</a:t>
              </a:r>
              <a:endParaRPr lang="bg-BG" sz="16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971" y="2073"/>
              <a:ext cx="264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bg-BG" sz="1600" b="1">
                  <a:latin typeface="Calibri" pitchFamily="34" charset="0"/>
                  <a:ea typeface="Times New Roman" pitchFamily="18" charset="0"/>
                  <a:cs typeface="Arial" charset="0"/>
                </a:rPr>
                <a:t>Заминаване /Провеждане на мобилността</a:t>
              </a:r>
              <a:endParaRPr lang="bg-BG" sz="16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340" y="2284"/>
              <a:ext cx="263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bg-BG" sz="1600" b="1">
                  <a:latin typeface="Calibri" pitchFamily="34" charset="0"/>
                  <a:ea typeface="Times New Roman" pitchFamily="18" charset="0"/>
                  <a:cs typeface="Arial" charset="0"/>
                </a:rPr>
                <a:t>Отчет</a:t>
              </a:r>
              <a:endParaRPr lang="bg-BG" sz="16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971" y="2284"/>
              <a:ext cx="264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bg-BG" sz="1600" b="1">
                  <a:latin typeface="Calibri" pitchFamily="34" charset="0"/>
                  <a:ea typeface="Times New Roman" pitchFamily="18" charset="0"/>
                  <a:cs typeface="Arial" charset="0"/>
                </a:rPr>
                <a:t>Отчет</a:t>
              </a:r>
              <a:endParaRPr lang="bg-BG" sz="16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2971" y="1671"/>
              <a:ext cx="0" cy="824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340" y="1671"/>
              <a:ext cx="527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340" y="1862"/>
              <a:ext cx="527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340" y="2073"/>
              <a:ext cx="527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340" y="2284"/>
              <a:ext cx="527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340" y="1480"/>
              <a:ext cx="0" cy="1015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5612" y="1480"/>
              <a:ext cx="0" cy="19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5612" y="1671"/>
              <a:ext cx="0" cy="824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340" y="1480"/>
              <a:ext cx="527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340" y="2495"/>
              <a:ext cx="5272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6"/>
          <p:cNvSpPr>
            <a:spLocks noGrp="1"/>
          </p:cNvSpPr>
          <p:nvPr>
            <p:ph type="title" idx="4294967295"/>
          </p:nvPr>
        </p:nvSpPr>
        <p:spPr>
          <a:xfrm>
            <a:off x="684213" y="1196975"/>
            <a:ext cx="8021637" cy="360363"/>
          </a:xfrm>
        </p:spPr>
        <p:txBody>
          <a:bodyPr/>
          <a:lstStyle/>
          <a:p>
            <a:pPr eaLnBrk="1" hangingPunct="1"/>
            <a:r>
              <a:rPr lang="bg-BG" sz="2000" b="1" smtClean="0"/>
              <a:t>ОТЧЕТНИ ДОКУМЕНТИ</a:t>
            </a:r>
            <a:r>
              <a:rPr lang="bg-BG" sz="4000" smtClean="0"/>
              <a:t> </a:t>
            </a:r>
          </a:p>
        </p:txBody>
      </p:sp>
      <p:pic>
        <p:nvPicPr>
          <p:cNvPr id="276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194" name="Group 210"/>
          <p:cNvGraphicFramePr>
            <a:graphicFrameLocks noGrp="1"/>
          </p:cNvGraphicFramePr>
          <p:nvPr/>
        </p:nvGraphicFramePr>
        <p:xfrm>
          <a:off x="1042988" y="1700213"/>
          <a:ext cx="7488237" cy="4897437"/>
        </p:xfrm>
        <a:graphic>
          <a:graphicData uri="http://schemas.openxmlformats.org/drawingml/2006/table">
            <a:tbl>
              <a:tblPr/>
              <a:tblGrid>
                <a:gridCol w="3635375"/>
                <a:gridCol w="385286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TS, 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1) On-line отчет от УЧАСТНИКА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(On-line EU Survey) изпратен по 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Е- мейл до ЕК – по образец;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1) On-line отчет от УЧАСТНИКА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(On-line EU Survey) изпратен по 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Е- мейл до ЕК – по образец;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2) Сертификат за участие 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(Certificate of Attendance), удостоверяващ продължителността на мобилността на УЧАСТНИКА в приемащата институция– по образец;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2) Сертификат за участие 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(Certificate of Attendance), удостоверяващ продължителността на мобилността на УЧАСТНИКА в приемащата институция– по образец;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3) Подписан и подпечатан Договор за мобилност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(Learning Agreement For Studies incl. Transcript of records)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3) Подписан и подпечатан Договор за мобилност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(Mobility Agreement For Teaching/Training)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4) Разписка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или </a:t>
                      </a: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копие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от банково бордеро за размера на субсидията.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4) Разписка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или </a:t>
                      </a: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копие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от банково бордеро за размера на субсидията.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5)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Копия от документи за пътуването или отметки в паспорта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5)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Копия от документи за пътуването или отметки в паспорта</a:t>
                      </a: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6"/>
          <p:cNvSpPr>
            <a:spLocks noGrp="1"/>
          </p:cNvSpPr>
          <p:nvPr>
            <p:ph type="title"/>
          </p:nvPr>
        </p:nvSpPr>
        <p:spPr>
          <a:xfrm>
            <a:off x="539750" y="1341438"/>
            <a:ext cx="8208963" cy="719137"/>
          </a:xfrm>
        </p:spPr>
        <p:txBody>
          <a:bodyPr/>
          <a:lstStyle/>
          <a:p>
            <a:pPr eaLnBrk="1" hangingPunct="1">
              <a:lnSpc>
                <a:spcPct val="65000"/>
              </a:lnSpc>
            </a:pPr>
            <a:r>
              <a:rPr lang="bg-BG" sz="2400" b="1" smtClean="0"/>
              <a:t>ФИНАНСИРАНЕ (финансова подкрепа)съобразно клаузите на финансовия договор с ЦРЧР (България)</a:t>
            </a:r>
            <a:r>
              <a:rPr lang="bg-BG" sz="4000" smtClean="0"/>
              <a:t>  </a:t>
            </a:r>
            <a:r>
              <a:rPr lang="bg-BG" sz="2400" smtClean="0"/>
              <a:t>(1)</a:t>
            </a:r>
          </a:p>
        </p:txBody>
      </p:sp>
      <p:sp>
        <p:nvSpPr>
          <p:cNvPr id="28674" name="Content Placeholder 7"/>
          <p:cNvSpPr>
            <a:spLocks noGrp="1"/>
          </p:cNvSpPr>
          <p:nvPr>
            <p:ph idx="1"/>
          </p:nvPr>
        </p:nvSpPr>
        <p:spPr>
          <a:xfrm>
            <a:off x="611188" y="2060575"/>
            <a:ext cx="8137525" cy="4392613"/>
          </a:xfrm>
        </p:spPr>
        <p:txBody>
          <a:bodyPr/>
          <a:lstStyle/>
          <a:p>
            <a:pPr eaLnBrk="1" hangingPunct="1"/>
            <a:r>
              <a:rPr lang="en-US" sz="2000" b="1" u="sng" smtClean="0"/>
              <a:t>a/ </a:t>
            </a:r>
            <a:r>
              <a:rPr lang="bg-BG" sz="2000" b="1" u="sng" smtClean="0"/>
              <a:t>ПОДКРЕПА ЗА ПОКРИВАНЕ НА ПЪТНИ РАЗХОДИ </a:t>
            </a:r>
            <a:r>
              <a:rPr lang="bg-BG" sz="2000" b="1" smtClean="0"/>
              <a:t>:</a:t>
            </a:r>
            <a:endParaRPr lang="bg-BG" sz="2000" smtClean="0"/>
          </a:p>
          <a:p>
            <a:pPr eaLnBrk="1" hangingPunct="1"/>
            <a:r>
              <a:rPr lang="bg-BG" sz="2000" b="1" smtClean="0"/>
              <a:t>за студенти </a:t>
            </a:r>
            <a:r>
              <a:rPr lang="en-US" sz="2000" b="1" smtClean="0"/>
              <a:t>(SM)</a:t>
            </a:r>
            <a:r>
              <a:rPr lang="bg-BG" sz="2000" b="1" smtClean="0"/>
              <a:t>и персонал</a:t>
            </a:r>
            <a:r>
              <a:rPr lang="bg-BG" sz="2000" smtClean="0"/>
              <a:t> </a:t>
            </a:r>
            <a:r>
              <a:rPr lang="en-US" sz="2000" b="1" smtClean="0"/>
              <a:t>(TS, ST)</a:t>
            </a:r>
            <a:r>
              <a:rPr lang="bg-BG" sz="2000" smtClean="0"/>
              <a:t>– фиксирана сума за участник, въз основа на пропътуваното разстояние от мястото на тръгване до мястото на провеждане на мобилността, която се изчислява по тарифа на ЕК, с помощта на поддържания от ЕК калкулатор за разстояния</a:t>
            </a:r>
            <a:r>
              <a:rPr lang="en-US" sz="2000" smtClean="0"/>
              <a:t> (distance calculator)</a:t>
            </a:r>
            <a:r>
              <a:rPr lang="bg-BG" sz="2000" smtClean="0"/>
              <a:t>. Кандидатът трябва да посочи разстоянието за пътуването в едната посока, за да се изчисли сумата на пътните разходи.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  </a:t>
            </a:r>
            <a:r>
              <a:rPr lang="bg-BG" sz="2000" smtClean="0">
                <a:hlinkClick r:id="rId2"/>
              </a:rPr>
              <a:t>http://ec.europa.eu/programmes/erasmus-plus/tools/distance_en.htm</a:t>
            </a:r>
            <a:endParaRPr lang="bg-BG" sz="2000" smtClean="0"/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  </a:t>
            </a:r>
            <a:r>
              <a:rPr lang="bg-BG" sz="2000" smtClean="0">
                <a:hlinkClick r:id="rId3"/>
              </a:rPr>
              <a:t>http://erasmus-plus.ro/erasmus-plus-distance-calculator-budget/</a:t>
            </a:r>
            <a:endParaRPr lang="bg-BG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bg-BG" sz="2000" smtClean="0"/>
              <a:t>	 </a:t>
            </a:r>
            <a:r>
              <a:rPr lang="bg-BG" sz="2000" b="1" u="sng" smtClean="0"/>
              <a:t>б/ИНДИВИДУАЛНА ПОДКРЕПА : </a:t>
            </a:r>
            <a:r>
              <a:rPr lang="bg-BG" sz="2000" smtClean="0"/>
              <a:t>Сумата не е цялостна издръжка, а финансова подкрепа с която се компенсират частично разходи, които възникват за участниците в приемащата страна, поради разлика в стандарта на живот в собствената и приемащата държава.</a:t>
            </a: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6"/>
          <p:cNvSpPr>
            <a:spLocks noGrp="1"/>
          </p:cNvSpPr>
          <p:nvPr>
            <p:ph type="title" idx="4294967295"/>
          </p:nvPr>
        </p:nvSpPr>
        <p:spPr>
          <a:xfrm>
            <a:off x="611188" y="1341438"/>
            <a:ext cx="8094662" cy="852487"/>
          </a:xfrm>
        </p:spPr>
        <p:txBody>
          <a:bodyPr/>
          <a:lstStyle/>
          <a:p>
            <a:pPr eaLnBrk="1" hangingPunct="1">
              <a:lnSpc>
                <a:spcPct val="65000"/>
              </a:lnSpc>
            </a:pPr>
            <a:r>
              <a:rPr lang="bg-BG" sz="2400" b="1" u="sng" smtClean="0"/>
              <a:t>ФИНАНСИРАНЕ (финансова подкрепа) за ПЪТНИ съобразно клаузите на финансовия договор с ЦРЧР (България)</a:t>
            </a:r>
            <a:r>
              <a:rPr lang="bg-BG" sz="4000" smtClean="0"/>
              <a:t>  </a:t>
            </a:r>
            <a:r>
              <a:rPr lang="bg-BG" sz="2400" smtClean="0"/>
              <a:t>(2)</a:t>
            </a:r>
          </a:p>
        </p:txBody>
      </p:sp>
      <p:pic>
        <p:nvPicPr>
          <p:cNvPr id="2969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127" name="Group 95"/>
          <p:cNvGraphicFramePr>
            <a:graphicFrameLocks noGrp="1"/>
          </p:cNvGraphicFramePr>
          <p:nvPr/>
        </p:nvGraphicFramePr>
        <p:xfrm>
          <a:off x="1547813" y="2565400"/>
          <a:ext cx="6002337" cy="3024188"/>
        </p:xfrm>
        <a:graphic>
          <a:graphicData uri="http://schemas.openxmlformats.org/drawingml/2006/table">
            <a:tbl>
              <a:tblPr/>
              <a:tblGrid>
                <a:gridCol w="3000375"/>
                <a:gridCol w="3001962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РАЗСТОЯНИЕ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СУМА на участник  в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Между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 и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499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 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Между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 и 1999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</a:t>
                      </a: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275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Между 2000 и 2999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 </a:t>
                      </a: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Между 3000 и 3999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</a:t>
                      </a: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530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Между 4000 и 7999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</a:t>
                      </a: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8000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км и повече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1100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6"/>
          <p:cNvSpPr>
            <a:spLocks noGrp="1"/>
          </p:cNvSpPr>
          <p:nvPr>
            <p:ph type="title" idx="4294967295"/>
          </p:nvPr>
        </p:nvSpPr>
        <p:spPr>
          <a:xfrm>
            <a:off x="611188" y="1196975"/>
            <a:ext cx="7993062" cy="4318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bg-BG" sz="2200" b="1" smtClean="0"/>
              <a:t>ФИНАНСИРАНЕ(ИНДИВИДУАЛНА ПОДКРЕПА) ЗА СТУДЕНТСКА МОБИЛНОСТ и</a:t>
            </a:r>
            <a:r>
              <a:rPr lang="en-US" sz="2200" b="1" smtClean="0"/>
              <a:t> </a:t>
            </a:r>
            <a:r>
              <a:rPr lang="bg-BG" sz="2200" b="1" smtClean="0"/>
              <a:t>ПЕРСОНАЛ (3)</a:t>
            </a:r>
            <a:endParaRPr lang="bg-BG" sz="2200" smtClean="0"/>
          </a:p>
        </p:txBody>
      </p:sp>
      <p:sp>
        <p:nvSpPr>
          <p:cNvPr id="30722" name="Content Placeholder 7"/>
          <p:cNvSpPr>
            <a:spLocks noGrp="1"/>
          </p:cNvSpPr>
          <p:nvPr>
            <p:ph idx="4294967295"/>
          </p:nvPr>
        </p:nvSpPr>
        <p:spPr>
          <a:xfrm>
            <a:off x="323850" y="1700213"/>
            <a:ext cx="8820150" cy="5157787"/>
          </a:xfrm>
        </p:spPr>
        <p:txBody>
          <a:bodyPr/>
          <a:lstStyle/>
          <a:p>
            <a:pPr eaLnBrk="1" hangingPunct="1"/>
            <a:r>
              <a:rPr lang="en-US" sz="2000" b="1" smtClean="0"/>
              <a:t>SM =</a:t>
            </a:r>
            <a:r>
              <a:rPr lang="bg-BG" sz="2000" b="1" smtClean="0"/>
              <a:t>Сума в евро на месец, </a:t>
            </a:r>
            <a:r>
              <a:rPr lang="bg-BG" sz="2000" smtClean="0"/>
              <a:t>приложима по тарифата на ЕК за приемащата страна, умножена по продължителността на престоя на всеки участник  (минимум 90 дни мобилност за обучение  и 60 дни за мобилност с цел практика- за момента студентската практика не е приложима), включително допълнителни дни за пътуване,  ако е приложимо съгласно финансовия договор с ЦРЧР.</a:t>
            </a:r>
          </a:p>
          <a:p>
            <a:pPr eaLnBrk="1" hangingPunct="1"/>
            <a:r>
              <a:rPr lang="bg-BG" sz="2000" smtClean="0"/>
              <a:t>от Партнираща държава към </a:t>
            </a:r>
            <a:r>
              <a:rPr lang="en-US" sz="2000" smtClean="0"/>
              <a:t>BG </a:t>
            </a:r>
            <a:r>
              <a:rPr lang="bg-BG" sz="2000" smtClean="0"/>
              <a:t>(Програмна държава) – 750 </a:t>
            </a:r>
            <a:r>
              <a:rPr lang="en-US" sz="2000" smtClean="0"/>
              <a:t>EUR/</a:t>
            </a:r>
            <a:r>
              <a:rPr lang="bg-BG" sz="2000" smtClean="0"/>
              <a:t>месечно</a:t>
            </a:r>
          </a:p>
          <a:p>
            <a:pPr eaLnBrk="1" hangingPunct="1"/>
            <a:r>
              <a:rPr lang="bg-BG" sz="2000" smtClean="0"/>
              <a:t>от </a:t>
            </a:r>
            <a:r>
              <a:rPr lang="en-US" sz="2000" smtClean="0"/>
              <a:t>BG </a:t>
            </a:r>
            <a:r>
              <a:rPr lang="bg-BG" sz="2000" smtClean="0"/>
              <a:t>(Програмна държава към Партнираща държава – 650 </a:t>
            </a:r>
            <a:r>
              <a:rPr lang="en-US" sz="2000" smtClean="0"/>
              <a:t>EUR/</a:t>
            </a:r>
            <a:r>
              <a:rPr lang="bg-BG" sz="2000" smtClean="0"/>
              <a:t>месечно</a:t>
            </a:r>
          </a:p>
          <a:p>
            <a:pPr eaLnBrk="1" hangingPunct="1"/>
            <a:r>
              <a:rPr lang="en-US" sz="2000" b="1" smtClean="0"/>
              <a:t>TS, ST = </a:t>
            </a:r>
            <a:r>
              <a:rPr lang="bg-BG" sz="2000" b="1" smtClean="0"/>
              <a:t>Сума в евро на ден, </a:t>
            </a:r>
            <a:r>
              <a:rPr lang="bg-BG" sz="2000" smtClean="0"/>
              <a:t>приложима по тарифата на ЕК за приемащата страна, умножена по продължителността на престоя на всеки участник  (минимум 5 дни дейност и 8 работни часа), включително допълнителни дни за пътуване,  ако е приложимо съгласно финансовия договор с ЦРЧР.</a:t>
            </a:r>
          </a:p>
          <a:p>
            <a:pPr eaLnBrk="1" hangingPunct="1"/>
            <a:r>
              <a:rPr lang="bg-BG" sz="2000" smtClean="0"/>
              <a:t>от Партнираща държава към </a:t>
            </a:r>
            <a:r>
              <a:rPr lang="en-US" sz="2000" smtClean="0"/>
              <a:t>BG </a:t>
            </a:r>
            <a:r>
              <a:rPr lang="bg-BG" sz="2000" smtClean="0"/>
              <a:t>(Програмна държава) – 140 </a:t>
            </a:r>
            <a:r>
              <a:rPr lang="en-US" sz="2000" smtClean="0"/>
              <a:t>EUR/</a:t>
            </a:r>
            <a:r>
              <a:rPr lang="bg-BG" sz="2000" smtClean="0"/>
              <a:t>на ден</a:t>
            </a:r>
          </a:p>
          <a:p>
            <a:pPr eaLnBrk="1" hangingPunct="1"/>
            <a:r>
              <a:rPr lang="bg-BG" sz="2000" smtClean="0"/>
              <a:t>от </a:t>
            </a:r>
            <a:r>
              <a:rPr lang="en-US" sz="2000" smtClean="0"/>
              <a:t>BG </a:t>
            </a:r>
            <a:r>
              <a:rPr lang="bg-BG" sz="2000" smtClean="0"/>
              <a:t>(Програмна държава към Партнираща държава – 160 </a:t>
            </a:r>
            <a:r>
              <a:rPr lang="en-US" sz="2000" smtClean="0"/>
              <a:t>EUR/ </a:t>
            </a:r>
            <a:r>
              <a:rPr lang="bg-BG" sz="2000" smtClean="0"/>
              <a:t>на ден</a:t>
            </a:r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6"/>
          <p:cNvSpPr>
            <a:spLocks noGrp="1"/>
          </p:cNvSpPr>
          <p:nvPr>
            <p:ph type="title" idx="4294967295"/>
          </p:nvPr>
        </p:nvSpPr>
        <p:spPr>
          <a:xfrm>
            <a:off x="611188" y="1268413"/>
            <a:ext cx="8094662" cy="360362"/>
          </a:xfrm>
        </p:spPr>
        <p:txBody>
          <a:bodyPr/>
          <a:lstStyle/>
          <a:p>
            <a:pPr eaLnBrk="1" hangingPunct="1"/>
            <a:r>
              <a:rPr lang="bg-BG" sz="2400" b="1" i="1" smtClean="0"/>
              <a:t>АКЦЕНТИ:</a:t>
            </a:r>
          </a:p>
        </p:txBody>
      </p:sp>
      <p:sp>
        <p:nvSpPr>
          <p:cNvPr id="31746" name="Content Placeholder 7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81987" cy="48244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bg-BG" sz="2000" b="1" smtClean="0"/>
              <a:t>	</a:t>
            </a:r>
            <a:r>
              <a:rPr lang="bg-BG" sz="1800" b="1" smtClean="0">
                <a:latin typeface="Arial" charset="0"/>
              </a:rPr>
              <a:t>1/ СЕРИОЗЕН ПРОБЛЕМ Е НАМИРАНЕТО НА СТУДЕНТИ ОТ ТУС ЗА СТУДЕНТСКА МОБИЛНОСТ В ПАРТНЬОРСКИТЕ УНИВЕРСИТЕТИ. НЕОБХОДИДИМА Е ПО-ГОЛЯМА АКТИВНОСТ НА КООРДИНАТОРИТЕ НА ДОГОВОРИ И ПО ФАКУЛТЕТИ;</a:t>
            </a:r>
          </a:p>
          <a:p>
            <a:pPr>
              <a:buFont typeface="Arial" charset="0"/>
              <a:buNone/>
            </a:pPr>
            <a:endParaRPr lang="bg-BG" sz="1800" b="1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bg-BG" sz="1800" b="1" smtClean="0">
                <a:latin typeface="Arial" charset="0"/>
              </a:rPr>
              <a:t>	2/ ФИНАНСИРАТ СЕ ИЗХОДЯЩИ И ВХОДЯЩИ МОБИЛНОСТИ; 	</a:t>
            </a:r>
          </a:p>
          <a:p>
            <a:pPr>
              <a:buFont typeface="Arial" charset="0"/>
              <a:buNone/>
            </a:pPr>
            <a:r>
              <a:rPr lang="bg-BG" sz="1800" b="1" smtClean="0">
                <a:latin typeface="Arial" charset="0"/>
              </a:rPr>
              <a:t>	3/ ФОРМУЛЯРЪТ ЗА КАНДИДАТСТВАНЕ СЕ ПОПЪЛВА ВСЯКА УЧЕБНА ГОДИНА. ВКЛЮЧВАТ СЕ ВСИЧКИ ПРОЕКТИ, ПРЕДЛОЖЕНИ ОТ ФАКУЛТЕТИТЕ:</a:t>
            </a:r>
          </a:p>
          <a:p>
            <a:r>
              <a:rPr lang="bg-BG" sz="1800" b="1" smtClean="0">
                <a:latin typeface="Arial" charset="0"/>
              </a:rPr>
              <a:t>НОВИ ПРОЕКТИ;</a:t>
            </a:r>
          </a:p>
          <a:p>
            <a:pPr>
              <a:lnSpc>
                <a:spcPct val="80000"/>
              </a:lnSpc>
            </a:pPr>
            <a:r>
              <a:rPr lang="bg-BG" sz="1800" b="1" smtClean="0">
                <a:latin typeface="Arial" charset="0"/>
              </a:rPr>
              <a:t>ПРОЕКТИ, ФИНАНСИРАНИ ПРЕДИ МОМЕНТА НА КАНДИДАТСТВАНЕ.</a:t>
            </a:r>
          </a:p>
          <a:p>
            <a:pPr>
              <a:lnSpc>
                <a:spcPct val="80000"/>
              </a:lnSpc>
            </a:pPr>
            <a:endParaRPr lang="bg-BG" sz="18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bg-BG" sz="1800" b="1" smtClean="0">
                <a:latin typeface="Arial" charset="0"/>
              </a:rPr>
              <a:t>	4/ ОКОНЧАТЕЛНИЯТ ОТЧЕТ И ОТГОВОРНОСТ ПО ИЗПЪЛНЕНИЕТО НА ФИНАНСОВИЯ ДОГОВОР Е ОТ ТУ – СОФИЯ.</a:t>
            </a:r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539750" y="2420938"/>
            <a:ext cx="8353425" cy="2592387"/>
          </a:xfrm>
        </p:spPr>
        <p:txBody>
          <a:bodyPr/>
          <a:lstStyle/>
          <a:p>
            <a:pPr eaLnBrk="1" hangingPunct="1"/>
            <a:r>
              <a:rPr lang="bg-BG" smtClean="0">
                <a:latin typeface="Arial" charset="0"/>
                <a:cs typeface="Arial" charset="0"/>
              </a:rPr>
              <a:t>Благодаря за вниманието!</a:t>
            </a:r>
            <a:br>
              <a:rPr lang="bg-BG" smtClean="0">
                <a:latin typeface="Arial" charset="0"/>
                <a:cs typeface="Arial" charset="0"/>
              </a:rPr>
            </a:br>
            <a:r>
              <a:rPr lang="bg-BG" smtClean="0">
                <a:latin typeface="Arial" charset="0"/>
                <a:cs typeface="Arial" charset="0"/>
              </a:rPr>
              <a:t> </a:t>
            </a:r>
            <a:r>
              <a:rPr lang="bg-BG" sz="2400" smtClean="0"/>
              <a:t>ЗА КОНТАКТИ: МАГ. ИКОН. Д. МАРГЕНОВА, БЛ. 2 СТАЯ 2423 Г, </a:t>
            </a:r>
            <a:br>
              <a:rPr lang="bg-BG" sz="2400" smtClean="0"/>
            </a:br>
            <a:r>
              <a:rPr lang="bg-BG" sz="2400" smtClean="0"/>
              <a:t>ТЕЛ. 965 3436,</a:t>
            </a:r>
            <a:br>
              <a:rPr lang="bg-BG" sz="2400" smtClean="0"/>
            </a:br>
            <a:r>
              <a:rPr lang="bg-BG" sz="2400" smtClean="0"/>
              <a:t>	   </a:t>
            </a:r>
            <a:r>
              <a:rPr lang="en-US" sz="2400" smtClean="0"/>
              <a:t>E MAIL: margenova@tu – sofia.bg</a:t>
            </a:r>
            <a:endParaRPr lang="bg-BG" sz="2400" smtClean="0"/>
          </a:p>
        </p:txBody>
      </p:sp>
      <p:pic>
        <p:nvPicPr>
          <p:cNvPr id="3277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6"/>
          <p:cNvSpPr>
            <a:spLocks noGrp="1"/>
          </p:cNvSpPr>
          <p:nvPr>
            <p:ph type="title"/>
          </p:nvPr>
        </p:nvSpPr>
        <p:spPr>
          <a:xfrm>
            <a:off x="611188" y="1196975"/>
            <a:ext cx="8064500" cy="503238"/>
          </a:xfrm>
        </p:spPr>
        <p:txBody>
          <a:bodyPr/>
          <a:lstStyle/>
          <a:p>
            <a:pPr eaLnBrk="1" hangingPunct="1"/>
            <a:r>
              <a:rPr lang="bg-BG" sz="2400" b="1" smtClean="0"/>
              <a:t>ДЕФИНИЦИЯ</a:t>
            </a:r>
          </a:p>
        </p:txBody>
      </p:sp>
      <p:sp>
        <p:nvSpPr>
          <p:cNvPr id="15362" name="Content Placeholder 7"/>
          <p:cNvSpPr>
            <a:spLocks noGrp="1"/>
          </p:cNvSpPr>
          <p:nvPr>
            <p:ph idx="1"/>
          </p:nvPr>
        </p:nvSpPr>
        <p:spPr>
          <a:xfrm>
            <a:off x="684213" y="1700213"/>
            <a:ext cx="8075612" cy="4897437"/>
          </a:xfrm>
        </p:spPr>
        <p:txBody>
          <a:bodyPr/>
          <a:lstStyle/>
          <a:p>
            <a:pPr eaLnBrk="1" hangingPunct="1"/>
            <a:r>
              <a:rPr lang="bg-BG" sz="2000" b="1" smtClean="0"/>
              <a:t>КРЕДИТНА МОБИЛНОСТ</a:t>
            </a:r>
            <a:r>
              <a:rPr lang="bg-BG" sz="2000" smtClean="0"/>
              <a:t> =  Международна образователна мобилност, насочена към студенти, преподавателски и непреподавателски състав от висшите училища от/ към  </a:t>
            </a:r>
            <a:r>
              <a:rPr lang="bg-BG" sz="2000" b="1" smtClean="0">
                <a:hlinkClick r:id="rId2"/>
              </a:rPr>
              <a:t>Програмни и Партниращи страни на Програма „Еразъм+“</a:t>
            </a:r>
            <a:endParaRPr lang="bg-BG" sz="2000" b="1" smtClean="0"/>
          </a:p>
          <a:p>
            <a:pPr eaLnBrk="1" hangingPunct="1"/>
            <a:r>
              <a:rPr lang="bg-BG" sz="2000" b="1" smtClean="0"/>
              <a:t>1/ ДОПУСТИМИ ДЪРЖАВИ ЗА УЧАСТИЕ В ПРОЕКТА:</a:t>
            </a:r>
          </a:p>
          <a:p>
            <a:pPr eaLnBrk="1" hangingPunct="1"/>
            <a:r>
              <a:rPr lang="bg-BG" sz="2000" b="1" smtClean="0"/>
              <a:t>а/ Програмни държави: държави от ЕС, ЕИП/ЕФТА, Македония и Турция</a:t>
            </a:r>
            <a:endParaRPr lang="en-US" sz="2000" b="1" smtClean="0"/>
          </a:p>
          <a:p>
            <a:pPr eaLnBrk="1" hangingPunct="1"/>
            <a:r>
              <a:rPr lang="en-US" sz="2000" b="1" smtClean="0"/>
              <a:t>b</a:t>
            </a:r>
            <a:r>
              <a:rPr lang="bg-BG" sz="2000" b="1" smtClean="0"/>
              <a:t>/ Държави – партньори</a:t>
            </a:r>
            <a:r>
              <a:rPr lang="en-US" sz="2000" b="1" smtClean="0"/>
              <a:t>: </a:t>
            </a:r>
            <a:r>
              <a:rPr lang="bg-BG" sz="2000" b="1" smtClean="0"/>
              <a:t>от 1</a:t>
            </a:r>
            <a:r>
              <a:rPr lang="en-US" sz="2000" b="1" smtClean="0"/>
              <a:t>3</a:t>
            </a:r>
            <a:r>
              <a:rPr lang="bg-BG" sz="2000" b="1" smtClean="0"/>
              <a:t> региона по света.</a:t>
            </a:r>
            <a:endParaRPr lang="bg-BG" sz="2000" b="1" smtClean="0">
              <a:hlinkClick r:id="rId3"/>
            </a:endParaRPr>
          </a:p>
          <a:p>
            <a:pPr eaLnBrk="1" hangingPunct="1"/>
            <a:r>
              <a:rPr lang="bg-BG" sz="2000" b="1" smtClean="0">
                <a:hlinkClick r:id="rId3"/>
              </a:rPr>
              <a:t>http://oldweb.tu-sofia.bg/Erasmus/Erasmus/obshta-informacia/Countries%20in%20Erasmus+%20program.pdf</a:t>
            </a:r>
            <a:r>
              <a:rPr lang="bg-BG" sz="2000" b="1" smtClean="0"/>
              <a:t>;</a:t>
            </a:r>
            <a:endParaRPr lang="bg-BG" sz="2000" b="1" smtClean="0">
              <a:hlinkClick r:id="rId4"/>
            </a:endParaRPr>
          </a:p>
          <a:p>
            <a:pPr eaLnBrk="1" hangingPunct="1"/>
            <a:r>
              <a:rPr lang="bg-BG" sz="2000" b="1" smtClean="0">
                <a:hlinkClick r:id="rId4"/>
              </a:rPr>
              <a:t>http://ec.europa.eu/programmes/erasmus-plus/sites/erasmusplus/files/files/resources/erasmus-plus-programme-guide_en.pdf</a:t>
            </a:r>
            <a:r>
              <a:rPr lang="bg-BG" b="1" smtClean="0"/>
              <a:t> (2016)</a:t>
            </a:r>
            <a:endParaRPr lang="bg-BG" sz="2000" b="1" smtClean="0"/>
          </a:p>
          <a:p>
            <a:pPr eaLnBrk="1" hangingPunct="1"/>
            <a:r>
              <a:rPr lang="bg-BG" sz="2000" b="1" smtClean="0"/>
              <a:t>ПРИОРИТЕТИ ПО РЕГИОНИ:съседните региони на ЕС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>
          <a:xfrm>
            <a:off x="611188" y="1341438"/>
            <a:ext cx="8064500" cy="863600"/>
          </a:xfrm>
        </p:spPr>
        <p:txBody>
          <a:bodyPr/>
          <a:lstStyle/>
          <a:p>
            <a:pPr eaLnBrk="1" hangingPunct="1"/>
            <a:r>
              <a:rPr lang="bg-BG" sz="2400" b="1" smtClean="0"/>
              <a:t>ИЗИСКВАНИЯ КЪМ ПАРТНЬОРСКАТА ОРГАНИЗАЦИЯ</a:t>
            </a:r>
          </a:p>
        </p:txBody>
      </p:sp>
      <p:sp>
        <p:nvSpPr>
          <p:cNvPr id="16386" name="Content Placeholder 7"/>
          <p:cNvSpPr>
            <a:spLocks noGrp="1"/>
          </p:cNvSpPr>
          <p:nvPr>
            <p:ph idx="1"/>
          </p:nvPr>
        </p:nvSpPr>
        <p:spPr>
          <a:xfrm>
            <a:off x="611188" y="1989138"/>
            <a:ext cx="8075612" cy="4137025"/>
          </a:xfrm>
        </p:spPr>
        <p:txBody>
          <a:bodyPr/>
          <a:lstStyle/>
          <a:p>
            <a:pPr eaLnBrk="1" hangingPunct="1"/>
            <a:r>
              <a:rPr lang="bg-BG" sz="2000" smtClean="0"/>
              <a:t>1/ Да е регистрирана в легитимен район/ държава за сътрудничество.</a:t>
            </a:r>
          </a:p>
          <a:p>
            <a:pPr eaLnBrk="1" hangingPunct="1"/>
            <a:r>
              <a:rPr lang="bg-BG" sz="2000" smtClean="0"/>
              <a:t>Линк: </a:t>
            </a:r>
            <a:r>
              <a:rPr lang="bg-BG" sz="2000" smtClean="0">
                <a:hlinkClick r:id="rId2"/>
              </a:rPr>
              <a:t>http://oldweb.tu-sofia.bg/Erasmus/index.html</a:t>
            </a:r>
            <a:r>
              <a:rPr lang="bg-BG" sz="2000" smtClean="0"/>
              <a:t>;</a:t>
            </a:r>
          </a:p>
          <a:p>
            <a:pPr eaLnBrk="1" hangingPunct="1"/>
            <a:r>
              <a:rPr lang="en-US" sz="2000" smtClean="0">
                <a:hlinkClick r:id="rId2"/>
              </a:rPr>
              <a:t>http://oldweb.tu-sofia.bg/Erasmus/index.html</a:t>
            </a:r>
            <a:r>
              <a:rPr lang="en-US" sz="2000" smtClean="0"/>
              <a:t>.</a:t>
            </a:r>
            <a:endParaRPr lang="bg-BG" sz="2000" smtClean="0"/>
          </a:p>
          <a:p>
            <a:pPr eaLnBrk="1" hangingPunct="1"/>
            <a:r>
              <a:rPr lang="bg-BG" sz="2000" smtClean="0"/>
              <a:t>2/ Да има регистрация в Европортала на участниците(</a:t>
            </a:r>
            <a:r>
              <a:rPr lang="en-US" sz="2000" smtClean="0"/>
              <a:t>PIC </a:t>
            </a:r>
            <a:r>
              <a:rPr lang="bg-BG" sz="2000" smtClean="0"/>
              <a:t>).</a:t>
            </a:r>
          </a:p>
          <a:p>
            <a:pPr eaLnBrk="1" hangingPunct="1"/>
            <a:r>
              <a:rPr lang="bg-BG" sz="2000" smtClean="0"/>
              <a:t>Линк:</a:t>
            </a:r>
            <a:r>
              <a:rPr lang="en-US" sz="2000" smtClean="0"/>
              <a:t> </a:t>
            </a:r>
            <a:r>
              <a:rPr lang="bg-BG" sz="2000" smtClean="0">
                <a:hlinkClick r:id="rId3"/>
              </a:rPr>
              <a:t>https://ec.europa.eu/research/participants/portal/desktop/en/organisations/register_sec.html</a:t>
            </a:r>
            <a:r>
              <a:rPr lang="bg-BG" sz="2000" smtClean="0"/>
              <a:t>.</a:t>
            </a:r>
          </a:p>
          <a:p>
            <a:pPr eaLnBrk="1" hangingPunct="1"/>
            <a:r>
              <a:rPr lang="bg-BG" sz="2000" smtClean="0"/>
              <a:t>3/ Да е участник в предишно и бъдещо сътрудничество.</a:t>
            </a:r>
            <a:endParaRPr lang="bg-BG" sz="2000" smtClean="0">
              <a:latin typeface="Arial" charset="0"/>
            </a:endParaRPr>
          </a:p>
          <a:p>
            <a:pPr eaLnBrk="1" hangingPunct="1"/>
            <a:r>
              <a:rPr lang="bg-BG" sz="2000" smtClean="0"/>
              <a:t>4/ Да изпълнява правилата на програма „Еразъм+” (процедури и етапи на участие, съгласуване на учебна/ преподавателска/ обучителна програма, визов режим и др.)</a:t>
            </a: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"/>
          <p:cNvSpPr>
            <a:spLocks noGrp="1"/>
          </p:cNvSpPr>
          <p:nvPr>
            <p:ph type="title"/>
          </p:nvPr>
        </p:nvSpPr>
        <p:spPr>
          <a:xfrm>
            <a:off x="611188" y="1341438"/>
            <a:ext cx="8094662" cy="852487"/>
          </a:xfrm>
        </p:spPr>
        <p:txBody>
          <a:bodyPr/>
          <a:lstStyle/>
          <a:p>
            <a:pPr eaLnBrk="1" hangingPunct="1"/>
            <a:r>
              <a:rPr lang="bg-BG" sz="2400" b="1" smtClean="0"/>
              <a:t>ПРЕДВАРИТЕЛНИ УСЛОВИЯ ЗА УЧАСТИЕ НА ТУ – СОФИЯ</a:t>
            </a:r>
          </a:p>
        </p:txBody>
      </p:sp>
      <p:sp>
        <p:nvSpPr>
          <p:cNvPr id="17410" name="Content Placeholder 7"/>
          <p:cNvSpPr>
            <a:spLocks noGrp="1"/>
          </p:cNvSpPr>
          <p:nvPr>
            <p:ph idx="1"/>
          </p:nvPr>
        </p:nvSpPr>
        <p:spPr>
          <a:xfrm>
            <a:off x="611188" y="2349500"/>
            <a:ext cx="8075612" cy="3776663"/>
          </a:xfrm>
        </p:spPr>
        <p:txBody>
          <a:bodyPr/>
          <a:lstStyle/>
          <a:p>
            <a:pPr eaLnBrk="1" hangingPunct="1"/>
            <a:r>
              <a:rPr lang="bg-BG" sz="2000" b="1" smtClean="0"/>
              <a:t>а</a:t>
            </a:r>
            <a:r>
              <a:rPr lang="ru-RU" sz="2000" b="1" smtClean="0"/>
              <a:t>/ </a:t>
            </a:r>
            <a:r>
              <a:rPr lang="bg-BG" sz="2000" b="1" smtClean="0"/>
              <a:t>Формуляр за кандидатстване по проект, </a:t>
            </a:r>
            <a:r>
              <a:rPr lang="bg-BG" sz="2000" smtClean="0"/>
              <a:t>попълнен ТУ – София</a:t>
            </a:r>
            <a:r>
              <a:rPr lang="en-US" sz="2000" smtClean="0"/>
              <a:t> </a:t>
            </a:r>
            <a:r>
              <a:rPr lang="bg-BG" sz="2000" smtClean="0"/>
              <a:t>и изпратен на ЦРЧР</a:t>
            </a:r>
            <a:endParaRPr lang="bg-BG" sz="2000" b="1" smtClean="0"/>
          </a:p>
          <a:p>
            <a:pPr eaLnBrk="1" hangingPunct="1"/>
            <a:r>
              <a:rPr lang="bg-BG" sz="2000" b="1" smtClean="0"/>
              <a:t>б/ Проект с одобрено финансиране и финансов договор </a:t>
            </a:r>
            <a:r>
              <a:rPr lang="bg-BG" sz="2000" smtClean="0"/>
              <a:t>за съответната учебна година между ЦРЧР и ТУ – София.</a:t>
            </a:r>
            <a:r>
              <a:rPr lang="bg-BG" sz="2000" b="1" smtClean="0"/>
              <a:t> </a:t>
            </a:r>
          </a:p>
          <a:p>
            <a:pPr eaLnBrk="1" hangingPunct="1"/>
            <a:r>
              <a:rPr lang="bg-BG" sz="2000" b="1" smtClean="0"/>
              <a:t>в/ Подписано двустранно Еразъм споразумение;</a:t>
            </a:r>
            <a:r>
              <a:rPr lang="bg-BG" sz="2000" b="1" smtClean="0">
                <a:latin typeface="Arial" charset="0"/>
              </a:rPr>
              <a:t> п</a:t>
            </a:r>
            <a:r>
              <a:rPr lang="bg-BG" sz="2000" b="1" smtClean="0"/>
              <a:t>редишни к</a:t>
            </a:r>
            <a:r>
              <a:rPr lang="bg-BG" sz="2000" smtClean="0"/>
              <a:t>онтакти и реализирани </a:t>
            </a:r>
            <a:r>
              <a:rPr lang="bg-BG" sz="2000" b="1" smtClean="0"/>
              <a:t>успешни дейности</a:t>
            </a:r>
            <a:r>
              <a:rPr lang="bg-BG" sz="2000" smtClean="0"/>
              <a:t> между ТУ – София и университети – партньори</a:t>
            </a:r>
            <a:r>
              <a:rPr lang="bg-BG" sz="2000" b="1" smtClean="0"/>
              <a:t> </a:t>
            </a:r>
          </a:p>
          <a:p>
            <a:pPr eaLnBrk="1" hangingPunct="1"/>
            <a:r>
              <a:rPr lang="bg-BG" sz="2000" b="1" smtClean="0"/>
              <a:t>г/ </a:t>
            </a:r>
            <a:r>
              <a:rPr lang="bg-BG" sz="2000" smtClean="0"/>
              <a:t>При различия в бройките и видовете мобилност в двустранното споразумение и финансовия договор</a:t>
            </a:r>
            <a:r>
              <a:rPr lang="bg-BG" sz="2000" b="1" smtClean="0"/>
              <a:t>, превес имат клаузите на финансовия договор.</a:t>
            </a:r>
          </a:p>
          <a:p>
            <a:pPr eaLnBrk="1" hangingPunct="1"/>
            <a:endParaRPr lang="bg-BG" sz="2000" smtClean="0"/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 idx="4294967295"/>
          </p:nvPr>
        </p:nvSpPr>
        <p:spPr>
          <a:xfrm>
            <a:off x="611188" y="1341438"/>
            <a:ext cx="8064500" cy="719137"/>
          </a:xfrm>
        </p:spPr>
        <p:txBody>
          <a:bodyPr/>
          <a:lstStyle/>
          <a:p>
            <a:pPr eaLnBrk="1" hangingPunct="1"/>
            <a:r>
              <a:rPr lang="bg-BG" sz="2400" b="1" smtClean="0"/>
              <a:t>УЧАСТВАЩИ ОРГАНИЗАЦИИ И ОПЕРАТИВНО УПРАВЛЕНИЕ НА ПРОЕКТА (1)</a:t>
            </a:r>
          </a:p>
        </p:txBody>
      </p:sp>
      <p:sp>
        <p:nvSpPr>
          <p:cNvPr id="18434" name="Content Placeholder 7"/>
          <p:cNvSpPr>
            <a:spLocks noGrp="1"/>
          </p:cNvSpPr>
          <p:nvPr>
            <p:ph idx="4294967295"/>
          </p:nvPr>
        </p:nvSpPr>
        <p:spPr>
          <a:xfrm>
            <a:off x="611188" y="2060575"/>
            <a:ext cx="8208962" cy="4464050"/>
          </a:xfrm>
        </p:spPr>
        <p:txBody>
          <a:bodyPr/>
          <a:lstStyle/>
          <a:p>
            <a:pPr eaLnBrk="1" hangingPunct="1"/>
            <a:r>
              <a:rPr lang="bg-BG" sz="2000" b="1" smtClean="0"/>
              <a:t>Партньорски организации:</a:t>
            </a:r>
          </a:p>
          <a:p>
            <a:pPr eaLnBrk="1" hangingPunct="1"/>
            <a:r>
              <a:rPr lang="bg-BG" sz="2000" b="1" smtClean="0"/>
              <a:t>1/ Технически университет – София</a:t>
            </a:r>
            <a:r>
              <a:rPr lang="en-US" sz="2000" b="1" smtClean="0"/>
              <a:t> </a:t>
            </a:r>
            <a:r>
              <a:rPr lang="bg-BG" sz="2000" b="1" smtClean="0"/>
              <a:t>(ТУС), България - програмна държава </a:t>
            </a:r>
          </a:p>
          <a:p>
            <a:pPr eaLnBrk="1" hangingPunct="1"/>
            <a:r>
              <a:rPr lang="bg-BG" sz="2000" b="1" smtClean="0"/>
              <a:t>2/</a:t>
            </a:r>
            <a:r>
              <a:rPr lang="en-US" sz="2000" b="1" smtClean="0"/>
              <a:t> </a:t>
            </a:r>
            <a:r>
              <a:rPr lang="bg-BG" sz="2000" b="1" smtClean="0"/>
              <a:t>Партньорски университети от различни региони по света</a:t>
            </a:r>
            <a:r>
              <a:rPr lang="bg-BG" sz="2000" smtClean="0"/>
              <a:t> </a:t>
            </a:r>
            <a:r>
              <a:rPr lang="en-US" sz="2000" smtClean="0"/>
              <a:t>–</a:t>
            </a:r>
            <a:r>
              <a:rPr lang="bg-BG" sz="2000" smtClean="0"/>
              <a:t> </a:t>
            </a:r>
            <a:r>
              <a:rPr lang="bg-BG" sz="1800" smtClean="0"/>
              <a:t>данните за координаторите в партньорските университети се съдържат в интер - институционалните споразумения, подписани с ТУ – София.</a:t>
            </a:r>
            <a:endParaRPr lang="ru-RU" sz="1800" smtClean="0"/>
          </a:p>
          <a:p>
            <a:pPr eaLnBrk="1" hangingPunct="1"/>
            <a:r>
              <a:rPr lang="bg-BG" sz="2000" b="1" smtClean="0"/>
              <a:t>Мобилността се провежда в ТУ- София и/ или партньорската държава.</a:t>
            </a:r>
            <a:r>
              <a:rPr lang="bg-BG" sz="2000" smtClean="0"/>
              <a:t> </a:t>
            </a:r>
          </a:p>
          <a:p>
            <a:pPr eaLnBrk="1" hangingPunct="1"/>
            <a:r>
              <a:rPr lang="bg-BG" sz="2000" b="1" i="1" smtClean="0"/>
              <a:t>Изходяща мобилност:</a:t>
            </a:r>
            <a:r>
              <a:rPr lang="bg-BG" sz="2000" i="1" smtClean="0"/>
              <a:t> Мобилността от ТУ – София към ПАРТНЬОРСКИ УНИВЕРСИТЕТ; </a:t>
            </a:r>
            <a:endParaRPr lang="bg-BG" sz="2000" smtClean="0"/>
          </a:p>
          <a:p>
            <a:pPr eaLnBrk="1" hangingPunct="1"/>
            <a:r>
              <a:rPr lang="bg-BG" sz="2000" b="1" i="1" smtClean="0"/>
              <a:t>Входяща мобилност:</a:t>
            </a:r>
            <a:r>
              <a:rPr lang="bg-BG" sz="2000" i="1" smtClean="0"/>
              <a:t> Мобилността от ПАРТНЬОРСКИ УНИВЕРСИТЕТ към ТУ – София.</a:t>
            </a:r>
            <a:endParaRPr lang="bg-BG" sz="2000" smtClean="0"/>
          </a:p>
          <a:p>
            <a:pPr eaLnBrk="1" hangingPunct="1"/>
            <a:r>
              <a:rPr lang="bg-BG" sz="2400" b="1" smtClean="0"/>
              <a:t>Финансират се двупосочните мобилности!!!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/>
          <p:cNvSpPr>
            <a:spLocks noGrp="1"/>
          </p:cNvSpPr>
          <p:nvPr>
            <p:ph type="title" idx="4294967295"/>
          </p:nvPr>
        </p:nvSpPr>
        <p:spPr>
          <a:xfrm>
            <a:off x="611188" y="1341438"/>
            <a:ext cx="8064500" cy="863600"/>
          </a:xfrm>
        </p:spPr>
        <p:txBody>
          <a:bodyPr/>
          <a:lstStyle/>
          <a:p>
            <a:pPr eaLnBrk="1" hangingPunct="1"/>
            <a:r>
              <a:rPr lang="bg-BG" sz="2400" b="1" smtClean="0"/>
              <a:t>УЧАСТВАЩИ ОРГАНИЗАЦИИ И ОПЕРАТИВНО УПРАВЛЕНИЕ НА ПРОЕКТА (2)</a:t>
            </a:r>
          </a:p>
        </p:txBody>
      </p:sp>
      <p:sp>
        <p:nvSpPr>
          <p:cNvPr id="19458" name="Content Placeholder 7"/>
          <p:cNvSpPr>
            <a:spLocks noGrp="1"/>
          </p:cNvSpPr>
          <p:nvPr>
            <p:ph idx="4294967295"/>
          </p:nvPr>
        </p:nvSpPr>
        <p:spPr>
          <a:xfrm>
            <a:off x="611188" y="2349500"/>
            <a:ext cx="8075612" cy="3776663"/>
          </a:xfrm>
        </p:spPr>
        <p:txBody>
          <a:bodyPr/>
          <a:lstStyle/>
          <a:p>
            <a:pPr eaLnBrk="1" hangingPunct="1"/>
            <a:r>
              <a:rPr lang="bg-BG" sz="2400" b="1" smtClean="0"/>
              <a:t>Пояснения за някои „Еразъм+” термини:</a:t>
            </a:r>
          </a:p>
          <a:p>
            <a:pPr eaLnBrk="1" hangingPunct="1"/>
            <a:r>
              <a:rPr lang="en-US" sz="2000" b="1" i="1" smtClean="0"/>
              <a:t>“</a:t>
            </a:r>
            <a:r>
              <a:rPr lang="bg-BG" sz="2000" b="1" i="1" smtClean="0"/>
              <a:t>Еразъм+</a:t>
            </a:r>
            <a:r>
              <a:rPr lang="en-US" sz="2000" b="1" i="1" smtClean="0"/>
              <a:t>”</a:t>
            </a:r>
            <a:r>
              <a:rPr lang="bg-BG" sz="2000" b="1" i="1" smtClean="0"/>
              <a:t> институционален/университетски координатор;</a:t>
            </a:r>
            <a:r>
              <a:rPr lang="en-US" smtClean="0"/>
              <a:t> </a:t>
            </a:r>
            <a:endParaRPr lang="bg-BG" smtClean="0"/>
          </a:p>
          <a:p>
            <a:pPr eaLnBrk="1" hangingPunct="1">
              <a:buFont typeface="Arial" charset="0"/>
              <a:buNone/>
            </a:pPr>
            <a:r>
              <a:rPr lang="bg-BG" sz="2000" b="1" smtClean="0"/>
              <a:t>	Университетски координатор</a:t>
            </a:r>
            <a:r>
              <a:rPr lang="bg-BG" sz="2000" smtClean="0"/>
              <a:t> по програма „Еразъм+” на ТУ – София: </a:t>
            </a:r>
          </a:p>
          <a:p>
            <a:pPr eaLnBrk="1" hangingPunct="1">
              <a:buFont typeface="Arial" charset="0"/>
              <a:buNone/>
            </a:pPr>
            <a:r>
              <a:rPr lang="bg-BG" sz="2000" smtClean="0"/>
              <a:t>	Проф. д-р инж. Т. Ташев</a:t>
            </a:r>
            <a:r>
              <a:rPr lang="en-US" sz="2000" smtClean="0"/>
              <a:t>, </a:t>
            </a:r>
            <a:r>
              <a:rPr lang="fr-CA" sz="2000" smtClean="0"/>
              <a:t>E mail: </a:t>
            </a:r>
            <a:r>
              <a:rPr lang="fr-CA" sz="2000" smtClean="0">
                <a:hlinkClick r:id="rId2"/>
              </a:rPr>
              <a:t>t_tashev@tu-sofia.bg</a:t>
            </a:r>
            <a:r>
              <a:rPr lang="fr-CA" sz="2000" smtClean="0"/>
              <a:t> Tel. +359(02) 9652324</a:t>
            </a:r>
            <a:endParaRPr lang="bg-BG" sz="2000" smtClean="0"/>
          </a:p>
          <a:p>
            <a:pPr eaLnBrk="1" hangingPunct="1"/>
            <a:r>
              <a:rPr lang="bg-BG" sz="2000" b="1" i="1" smtClean="0"/>
              <a:t>Координатор във факултет/ департамент;</a:t>
            </a:r>
            <a:r>
              <a:rPr lang="en-US" sz="2000" smtClean="0"/>
              <a:t> </a:t>
            </a:r>
            <a:endParaRPr lang="bg-BG" sz="2000" smtClean="0"/>
          </a:p>
          <a:p>
            <a:pPr eaLnBrk="1" hangingPunct="1"/>
            <a:r>
              <a:rPr lang="bg-BG" sz="2000" b="1" i="1" smtClean="0"/>
              <a:t>Координатор на договор </a:t>
            </a:r>
            <a:r>
              <a:rPr lang="ru-RU" sz="2000" b="1" i="1" smtClean="0"/>
              <a:t>= К</a:t>
            </a:r>
            <a:r>
              <a:rPr lang="bg-BG" sz="2000" b="1" i="1" smtClean="0"/>
              <a:t>онтактно лице;</a:t>
            </a:r>
            <a:r>
              <a:rPr lang="ru-RU" sz="2000" smtClean="0"/>
              <a:t> </a:t>
            </a:r>
            <a:endParaRPr lang="en-US" sz="2000" smtClean="0"/>
          </a:p>
          <a:p>
            <a:pPr eaLnBrk="1" hangingPunct="1"/>
            <a:endParaRPr lang="bg-BG" smtClean="0"/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6"/>
          <p:cNvSpPr>
            <a:spLocks noGrp="1"/>
          </p:cNvSpPr>
          <p:nvPr>
            <p:ph type="title" idx="4294967295"/>
          </p:nvPr>
        </p:nvSpPr>
        <p:spPr>
          <a:xfrm>
            <a:off x="611188" y="1341438"/>
            <a:ext cx="8064500" cy="574675"/>
          </a:xfrm>
        </p:spPr>
        <p:txBody>
          <a:bodyPr/>
          <a:lstStyle/>
          <a:p>
            <a:pPr eaLnBrk="1" hangingPunct="1"/>
            <a:r>
              <a:rPr lang="bg-BG" sz="2400" b="1" smtClean="0"/>
              <a:t>ЕТАПИ НА УЧАСТИЕ</a:t>
            </a:r>
            <a:r>
              <a:rPr lang="en-US" sz="2400" b="1" smtClean="0"/>
              <a:t> </a:t>
            </a:r>
            <a:r>
              <a:rPr lang="bg-BG" sz="2400" b="1" smtClean="0"/>
              <a:t>НА ТУ – СОФИЯ (1)</a:t>
            </a:r>
          </a:p>
        </p:txBody>
      </p:sp>
      <p:sp>
        <p:nvSpPr>
          <p:cNvPr id="20482" name="Content Placeholder 7"/>
          <p:cNvSpPr>
            <a:spLocks noGrp="1"/>
          </p:cNvSpPr>
          <p:nvPr>
            <p:ph idx="4294967295"/>
          </p:nvPr>
        </p:nvSpPr>
        <p:spPr>
          <a:xfrm>
            <a:off x="395288" y="1916113"/>
            <a:ext cx="8640762" cy="4210050"/>
          </a:xfrm>
        </p:spPr>
        <p:txBody>
          <a:bodyPr/>
          <a:lstStyle/>
          <a:p>
            <a:pPr eaLnBrk="1" hangingPunct="1"/>
            <a:r>
              <a:rPr lang="bg-BG" sz="2000" b="1" smtClean="0"/>
              <a:t>1. Кандидатстване с проект: Формуляр за кандидатстване от ТУ – София</a:t>
            </a:r>
            <a:r>
              <a:rPr lang="bg-BG" sz="2000" smtClean="0"/>
              <a:t> </a:t>
            </a:r>
            <a:endParaRPr lang="bg-BG" sz="2000" b="1" smtClean="0"/>
          </a:p>
          <a:p>
            <a:pPr eaLnBrk="1" hangingPunct="1"/>
            <a:r>
              <a:rPr lang="bg-BG" sz="2000" b="1" smtClean="0"/>
              <a:t>2. Одобряване на проекта: ЦРЧР</a:t>
            </a:r>
            <a:r>
              <a:rPr lang="bg-BG" sz="2000" smtClean="0"/>
              <a:t>), след оценка за качеството на проекта от комисия с независими оценители.</a:t>
            </a:r>
            <a:endParaRPr lang="bg-BG" sz="2000" b="1" smtClean="0"/>
          </a:p>
          <a:p>
            <a:pPr eaLnBrk="1" hangingPunct="1"/>
            <a:r>
              <a:rPr lang="bg-BG" sz="2000" b="1" smtClean="0"/>
              <a:t>Критерии за оценка:</a:t>
            </a:r>
          </a:p>
          <a:p>
            <a:pPr eaLnBrk="1" hangingPunct="1"/>
            <a:r>
              <a:rPr lang="bg-BG" sz="2000" b="1" smtClean="0"/>
              <a:t>1/ Релевантност на стратегията: максимално 30 т.</a:t>
            </a:r>
          </a:p>
          <a:p>
            <a:pPr eaLnBrk="1" hangingPunct="1"/>
            <a:r>
              <a:rPr lang="bg-BG" sz="2000" b="1" smtClean="0"/>
              <a:t>2/Качество на сътрудничеството: максимално - 30 т.</a:t>
            </a:r>
          </a:p>
          <a:p>
            <a:pPr eaLnBrk="1" hangingPunct="1"/>
            <a:r>
              <a:rPr lang="bg-BG" sz="2000" b="1" smtClean="0"/>
              <a:t>3/ Качество на дейността и изпълнението на проекта: максимално 20 т.</a:t>
            </a:r>
          </a:p>
          <a:p>
            <a:pPr eaLnBrk="1" hangingPunct="1"/>
            <a:r>
              <a:rPr lang="bg-BG" sz="2000" b="1" smtClean="0"/>
              <a:t>4/ Въздействие и разпространение на резултатите: максимално 20 т.</a:t>
            </a:r>
          </a:p>
          <a:p>
            <a:pPr eaLnBrk="1" hangingPunct="1"/>
            <a:r>
              <a:rPr lang="bg-BG" sz="2000" b="1" smtClean="0"/>
              <a:t>Праг за допустимост на проекта: 60 т. и едновременно с това праг за допустимост по първия компонент „Релевантност на стратегията“ поне 50% от максималната оценка (15/30 точки).</a:t>
            </a: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6"/>
          <p:cNvSpPr>
            <a:spLocks noGrp="1"/>
          </p:cNvSpPr>
          <p:nvPr>
            <p:ph type="title"/>
          </p:nvPr>
        </p:nvSpPr>
        <p:spPr>
          <a:xfrm>
            <a:off x="611188" y="1341438"/>
            <a:ext cx="8094662" cy="852487"/>
          </a:xfrm>
        </p:spPr>
        <p:txBody>
          <a:bodyPr/>
          <a:lstStyle/>
          <a:p>
            <a:pPr eaLnBrk="1" hangingPunct="1"/>
            <a:r>
              <a:rPr lang="bg-BG" sz="2800" b="1" smtClean="0"/>
              <a:t>ЕТАПИ НА УЧАСТИЕ</a:t>
            </a:r>
            <a:r>
              <a:rPr lang="en-US" sz="2800" b="1" smtClean="0"/>
              <a:t> </a:t>
            </a:r>
            <a:r>
              <a:rPr lang="bg-BG" sz="2800" b="1" smtClean="0"/>
              <a:t>НА ТУ – СОФИЯ (2)</a:t>
            </a:r>
          </a:p>
        </p:txBody>
      </p:sp>
      <p:sp>
        <p:nvSpPr>
          <p:cNvPr id="21506" name="Content Placeholder 7"/>
          <p:cNvSpPr>
            <a:spLocks noGrp="1"/>
          </p:cNvSpPr>
          <p:nvPr>
            <p:ph idx="1"/>
          </p:nvPr>
        </p:nvSpPr>
        <p:spPr>
          <a:xfrm>
            <a:off x="611188" y="2349500"/>
            <a:ext cx="8075612" cy="3776663"/>
          </a:xfrm>
        </p:spPr>
        <p:txBody>
          <a:bodyPr/>
          <a:lstStyle/>
          <a:p>
            <a:pPr eaLnBrk="1" hangingPunct="1"/>
            <a:r>
              <a:rPr lang="bg-BG" sz="2000" b="1" smtClean="0"/>
              <a:t>3. Подписване на финансов договор: ЦРЧР</a:t>
            </a:r>
            <a:r>
              <a:rPr lang="bg-BG" sz="2000" smtClean="0"/>
              <a:t> ,</a:t>
            </a:r>
            <a:r>
              <a:rPr lang="bg-BG" sz="2000" b="1" smtClean="0"/>
              <a:t>ТУ – София;</a:t>
            </a:r>
          </a:p>
          <a:p>
            <a:pPr eaLnBrk="1" hangingPunct="1"/>
            <a:r>
              <a:rPr lang="bg-BG" sz="2000" b="1" smtClean="0"/>
              <a:t>4. Подписване на Еразъм+” споразумение за мобилност: ТУ – София и партньорския университет; </a:t>
            </a:r>
          </a:p>
          <a:p>
            <a:pPr eaLnBrk="1" hangingPunct="1"/>
            <a:r>
              <a:rPr lang="bg-BG" sz="2000" b="1" smtClean="0"/>
              <a:t>5. Договаряне изпълнението на мобилността: ТУ – София и партньорския университет</a:t>
            </a:r>
            <a:r>
              <a:rPr lang="bg-BG" sz="2000" smtClean="0"/>
              <a:t>;</a:t>
            </a:r>
          </a:p>
          <a:p>
            <a:pPr eaLnBrk="1" hangingPunct="1"/>
            <a:r>
              <a:rPr lang="bg-BG" sz="2000" b="1" smtClean="0"/>
              <a:t>6.</a:t>
            </a:r>
            <a:r>
              <a:rPr lang="bg-BG" sz="2000" smtClean="0"/>
              <a:t> </a:t>
            </a:r>
            <a:r>
              <a:rPr lang="bg-BG" sz="2000" b="1" smtClean="0"/>
              <a:t>Провеждане на всички видове инидивидуална мобилност в ТУ – София и партньорския университет;</a:t>
            </a:r>
          </a:p>
          <a:p>
            <a:pPr eaLnBrk="1" hangingPunct="1"/>
            <a:r>
              <a:rPr lang="bg-BG" sz="2000" b="1" smtClean="0"/>
              <a:t>7.</a:t>
            </a:r>
            <a:r>
              <a:rPr lang="bg-BG" sz="2000" smtClean="0"/>
              <a:t> </a:t>
            </a:r>
            <a:r>
              <a:rPr lang="bg-BG" sz="2000" b="1" smtClean="0"/>
              <a:t>Отчет на всички видове инидивидуална мобилност в ТУ – София и партньорския университет;</a:t>
            </a:r>
            <a:endParaRPr lang="bg-BG" sz="2000" smtClean="0"/>
          </a:p>
          <a:p>
            <a:pPr eaLnBrk="1" hangingPunct="1"/>
            <a:r>
              <a:rPr lang="bg-BG" sz="2000" b="1" smtClean="0"/>
              <a:t>8.</a:t>
            </a:r>
            <a:r>
              <a:rPr lang="bg-BG" sz="2000" smtClean="0"/>
              <a:t> </a:t>
            </a:r>
            <a:r>
              <a:rPr lang="bg-BG" sz="2000" b="1" smtClean="0"/>
              <a:t>Отчет по изпълнението на проекта: ТУ – София.</a:t>
            </a: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6"/>
          <p:cNvSpPr>
            <a:spLocks noGrp="1"/>
          </p:cNvSpPr>
          <p:nvPr>
            <p:ph type="title"/>
          </p:nvPr>
        </p:nvSpPr>
        <p:spPr>
          <a:xfrm>
            <a:off x="611188" y="1341438"/>
            <a:ext cx="8094662" cy="852487"/>
          </a:xfrm>
        </p:spPr>
        <p:txBody>
          <a:bodyPr/>
          <a:lstStyle/>
          <a:p>
            <a:pPr eaLnBrk="1" hangingPunct="1"/>
            <a:r>
              <a:rPr lang="bg-BG" sz="2400" b="1" smtClean="0"/>
              <a:t>ДОПУСТИМИ УЧАСТНИЦИ</a:t>
            </a:r>
          </a:p>
        </p:txBody>
      </p:sp>
      <p:sp>
        <p:nvSpPr>
          <p:cNvPr id="22530" name="Content Placeholder 7"/>
          <p:cNvSpPr>
            <a:spLocks noGrp="1"/>
          </p:cNvSpPr>
          <p:nvPr>
            <p:ph idx="1"/>
          </p:nvPr>
        </p:nvSpPr>
        <p:spPr>
          <a:xfrm>
            <a:off x="611188" y="2349500"/>
            <a:ext cx="8075612" cy="3776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bg-BG" sz="2000" b="1" smtClean="0"/>
              <a:t>	Студенти: </a:t>
            </a:r>
            <a:endParaRPr lang="bg-BG" sz="2000" smtClean="0"/>
          </a:p>
          <a:p>
            <a:pPr eaLnBrk="1" hangingPunct="1"/>
            <a:r>
              <a:rPr lang="bg-BG" sz="2000" smtClean="0"/>
              <a:t>Кандидатите трябва да са студенти </a:t>
            </a:r>
            <a:r>
              <a:rPr lang="en-US" sz="2000" smtClean="0"/>
              <a:t>(</a:t>
            </a:r>
            <a:r>
              <a:rPr lang="bg-BG" sz="2000" smtClean="0"/>
              <a:t>бакалавър, магистър или доктор</a:t>
            </a:r>
            <a:r>
              <a:rPr lang="en-US" sz="2000" smtClean="0"/>
              <a:t>)</a:t>
            </a:r>
            <a:r>
              <a:rPr lang="bg-BG" sz="2000" smtClean="0"/>
              <a:t> в процес на </a:t>
            </a:r>
            <a:r>
              <a:rPr lang="bg-BG" sz="2000" b="1" i="1" u="sng" smtClean="0"/>
              <a:t>редовно/ задочно</a:t>
            </a:r>
            <a:r>
              <a:rPr lang="bg-BG" sz="2000" b="1" u="sng" smtClean="0"/>
              <a:t> обучение</a:t>
            </a:r>
            <a:r>
              <a:rPr lang="bg-BG" sz="2000" b="1" smtClean="0"/>
              <a:t> в </a:t>
            </a:r>
            <a:r>
              <a:rPr lang="bg-BG" sz="2000" smtClean="0"/>
              <a:t>университет в програмна или партньорска държава.</a:t>
            </a:r>
          </a:p>
          <a:p>
            <a:pPr eaLnBrk="1" hangingPunct="1"/>
            <a:r>
              <a:rPr lang="bg-BG" sz="2000" smtClean="0"/>
              <a:t>Студентите трябва да са записани минимум за втората година от своя курс на висше образование. За стажове това условие не се прилага.</a:t>
            </a:r>
            <a:endParaRPr lang="bg-BG" sz="2000" b="1" smtClean="0"/>
          </a:p>
          <a:p>
            <a:pPr eaLnBrk="1" hangingPunct="1">
              <a:buFont typeface="Arial" charset="0"/>
              <a:buNone/>
            </a:pPr>
            <a:r>
              <a:rPr lang="bg-BG" sz="2000" b="1" smtClean="0"/>
              <a:t>	Преподаватели/ Непреподавателски състав:</a:t>
            </a:r>
          </a:p>
          <a:p>
            <a:pPr eaLnBrk="1" hangingPunct="1"/>
            <a:r>
              <a:rPr lang="bg-BG" sz="2000" smtClean="0"/>
              <a:t>Кандидатите трябва да са назначени във ВУИ в програмна или партньорска държава.</a:t>
            </a: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88913"/>
            <a:ext cx="20462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20650"/>
            <a:ext cx="2600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120650"/>
            <a:ext cx="930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1640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ПРОГРАМА „ЕРАЗЪМ +”</vt:lpstr>
      <vt:lpstr>ДЕФИНИЦИЯ</vt:lpstr>
      <vt:lpstr>ИЗИСКВАНИЯ КЪМ ПАРТНЬОРСКАТА ОРГАНИЗАЦИЯ</vt:lpstr>
      <vt:lpstr>ПРЕДВАРИТЕЛНИ УСЛОВИЯ ЗА УЧАСТИЕ НА ТУ – СОФИЯ</vt:lpstr>
      <vt:lpstr>УЧАСТВАЩИ ОРГАНИЗАЦИИ И ОПЕРАТИВНО УПРАВЛЕНИЕ НА ПРОЕКТА (1)</vt:lpstr>
      <vt:lpstr>УЧАСТВАЩИ ОРГАНИЗАЦИИ И ОПЕРАТИВНО УПРАВЛЕНИЕ НА ПРОЕКТА (2)</vt:lpstr>
      <vt:lpstr>ЕТАПИ НА УЧАСТИЕ НА ТУ – СОФИЯ (1)</vt:lpstr>
      <vt:lpstr>ЕТАПИ НА УЧАСТИЕ НА ТУ – СОФИЯ (2)</vt:lpstr>
      <vt:lpstr>ДОПУСТИМИ УЧАСТНИЦИ</vt:lpstr>
      <vt:lpstr>ДОПУСТИМИ ДЕЙНОСТИ</vt:lpstr>
      <vt:lpstr> ИНДИВИДУАЛНО УЧАСТИЕ ПО ВИДОВЕ МОБИЛНОСТИ  (1)</vt:lpstr>
      <vt:lpstr>ИНДИВИДУАЛНО УЧАСТИЕ ПО ВИДОВЕ МОБИЛНОСТИ (2)</vt:lpstr>
      <vt:lpstr>ПРОЦЕДУРИ ЗА ПОДБОР И КЛАСИРАНЕ НА КАНДИДАТИТЕ</vt:lpstr>
      <vt:lpstr>ОТЧЕТНИ ДОКУМЕНТИ </vt:lpstr>
      <vt:lpstr>ФИНАНСИРАНЕ (финансова подкрепа)съобразно клаузите на финансовия договор с ЦРЧР (България)  (1)</vt:lpstr>
      <vt:lpstr>ФИНАНСИРАНЕ (финансова подкрепа) за ПЪТНИ съобразно клаузите на финансовия договор с ЦРЧР (България)  (2)</vt:lpstr>
      <vt:lpstr>ФИНАНСИРАНЕ(ИНДИВИДУАЛНА ПОДКРЕПА) ЗА СТУДЕНТСКА МОБИЛНОСТ и ПЕРСОНАЛ (3)</vt:lpstr>
      <vt:lpstr>АКЦЕНТИ:</vt:lpstr>
      <vt:lpstr>Благодаря за вниманието!  ЗА КОНТАКТИ: МАГ. ИКОН. Д. МАРГЕНОВА, БЛ. 2 СТАЯ 2423 Г,  ТЕЛ. 965 3436,     E MAIL: margenova@tu – sofia.bg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Didi</cp:lastModifiedBy>
  <cp:revision>21</cp:revision>
  <dcterms:created xsi:type="dcterms:W3CDTF">2016-02-26T09:34:20Z</dcterms:created>
  <dcterms:modified xsi:type="dcterms:W3CDTF">2016-11-30T15:41:46Z</dcterms:modified>
</cp:coreProperties>
</file>